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9" r:id="rId2"/>
    <p:sldId id="284" r:id="rId3"/>
    <p:sldId id="285" r:id="rId4"/>
    <p:sldId id="287" r:id="rId5"/>
    <p:sldId id="288" r:id="rId6"/>
    <p:sldId id="286" r:id="rId7"/>
    <p:sldId id="256" r:id="rId8"/>
    <p:sldId id="257" r:id="rId9"/>
    <p:sldId id="264" r:id="rId10"/>
    <p:sldId id="266" r:id="rId11"/>
    <p:sldId id="265" r:id="rId12"/>
    <p:sldId id="259" r:id="rId13"/>
    <p:sldId id="261" r:id="rId14"/>
    <p:sldId id="263" r:id="rId15"/>
    <p:sldId id="290" r:id="rId16"/>
    <p:sldId id="269" r:id="rId17"/>
    <p:sldId id="270" r:id="rId18"/>
    <p:sldId id="271" r:id="rId19"/>
    <p:sldId id="267" r:id="rId20"/>
    <p:sldId id="274" r:id="rId21"/>
    <p:sldId id="278" r:id="rId22"/>
    <p:sldId id="280" r:id="rId23"/>
    <p:sldId id="282" r:id="rId24"/>
    <p:sldId id="268" r:id="rId25"/>
    <p:sldId id="260" r:id="rId26"/>
  </p:sldIdLst>
  <p:sldSz cx="12192000" cy="6858000"/>
  <p:notesSz cx="6858000" cy="9144000"/>
  <p:embeddedFontLst>
    <p:embeddedFont>
      <p:font typeface="_고양일산 L" panose="020B0303000000020004" charset="-127"/>
      <p:regular r:id="rId27"/>
    </p:embeddedFont>
    <p:embeddedFont>
      <p:font typeface="경기천년제목 Bold" panose="02020803020101020101" pitchFamily="18" charset="-127"/>
      <p:bold r:id="rId28"/>
    </p:embeddedFont>
    <p:embeddedFont>
      <p:font typeface="경기천년제목 Light" panose="02020403020101020101" pitchFamily="18" charset="-127"/>
      <p:regular r:id="rId29"/>
    </p:embeddedFont>
    <p:embeddedFont>
      <p:font typeface="나눔고딕 ExtraBold" panose="020B0600000101010101" charset="0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7E4"/>
    <a:srgbClr val="FFFEF3"/>
    <a:srgbClr val="CAD4CF"/>
    <a:srgbClr val="F2F2F2"/>
    <a:srgbClr val="FFFFFF"/>
    <a:srgbClr val="B3C1BA"/>
    <a:srgbClr val="6F8B7E"/>
    <a:srgbClr val="CAE8E7"/>
    <a:srgbClr val="36584D"/>
    <a:srgbClr val="3B4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4" autoAdjust="0"/>
    <p:restoredTop sz="94660"/>
  </p:normalViewPr>
  <p:slideViewPr>
    <p:cSldViewPr snapToGrid="0">
      <p:cViewPr varScale="1">
        <p:scale>
          <a:sx n="50" d="100"/>
          <a:sy n="50" d="100"/>
        </p:scale>
        <p:origin x="29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827E2-42B0-409F-A521-3DB95573B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2546"/>
            <a:ext cx="9144000" cy="117996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F02A8A-9708-4A4A-9B5C-7A58DFDC8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1299"/>
            <a:ext cx="9144000" cy="295433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A7171D-C795-4782-99A0-118B4BE63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969F6-EFA8-4366-BBA7-A6281AE1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8F73B-6ACB-404F-B5A2-801E85D1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20509280-A665-42C4-9E24-4BB23DFF3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457" y="431120"/>
            <a:ext cx="2764972" cy="1382486"/>
          </a:xfrm>
          <a:prstGeom prst="rect">
            <a:avLst/>
          </a:prstGeom>
        </p:spPr>
      </p:pic>
      <p:pic>
        <p:nvPicPr>
          <p:cNvPr id="11" name="그림 10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41296162-B893-44C0-88CF-47BEB1809C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9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16D88-9AC2-42E3-AE39-DE49F8FF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297F3D-8758-4525-BF0A-3B0C1AD1F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21CFD-17D6-47CE-8BCF-B37C37ECD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7AF6D-AF8F-4C7F-BFEA-0A95A2B1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DEE97-4063-47C0-81D7-5C22895B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55572336-953A-4442-88FB-112208B88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9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A83E77-0C6B-42E7-9B6B-EFC7E4C2B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866191-24E2-4C6E-BA6E-E47F26DF7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12A9C-52A4-4366-ACAD-C8F3C04F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0C419E-E1FB-4B1D-AB9C-8E6E8F3B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552F6-D4B6-4035-B079-3FA75076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110BDAA3-703D-46FC-BE4E-7B1CC77667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3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A877E-5059-4223-88C7-1535126DF23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86960-82F0-4CED-B118-6CEF06F7D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0CB299-2913-4418-AB5D-212AD309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95843-4777-4413-9B1F-9CCD723E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F259E9-B58E-4D3A-A0D0-A442BBD3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26C87108-E67F-411F-963B-7B616B7EA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8408F-3961-4E59-A03B-CED51235C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7A755-0039-403A-BB44-97CB02C5B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531A3-0549-4C2A-B4F6-EBAB084F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627C72-5C08-4EEF-A131-955AE690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369013-450A-41E0-A933-C688B529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E3B1C2A5-A070-4A88-84C1-9B56564034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51F92-D1F9-44A3-A3FF-0B00D119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C466E-EAA9-4C69-8459-1AB5146DA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6F360-54C0-419A-9258-A9ACEE14C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7C262B-BE0D-490C-9667-B53139AB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C025C8-8BF8-49A4-82FB-1EA5FA8E4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30558D-BE11-479E-B94D-890E77C5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DF5FC71E-FF63-4787-BD7A-DCD0B1C6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6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536DC-2155-450E-8A5C-AA35ABC9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CE7A0-2838-4075-8CE4-BF73D246B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63CEF1-2351-4BF7-8CD6-B522816D4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0B30F3-2ED3-4696-83A6-C64483511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EA9408-DE7F-4671-9192-B3D550B77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EFC2C9-ACA8-4892-B127-A0EC4DEEE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B1107C-3E20-461B-896B-DB307833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E3897C-5D89-4FDC-B71D-89E244DF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83DD2547-FFD8-45DA-9CFC-EC316ADE06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8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CC00D-E0C0-4774-89CD-6BDC0852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146414-407A-47A5-BD20-B040E7C90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A17D42-A62C-489A-80FD-49625F8B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B22E4B-356C-423B-9D82-87BAA687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5AB92FD6-8600-475C-BAF8-6BF158CC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5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EEAC29-54F3-4C7E-A0AB-FE8C9FAC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A99D5-2D04-4226-A6B8-37B81591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3ECE78-D322-42E0-A255-88C0143C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B9277F75-319D-48FF-B4E6-AC9FA931F9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1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773B4-7873-40A2-BE71-A4458B76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ABECC8-479B-4E1A-BA13-C3713FAE5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70829-072B-4D96-B813-25389ACA7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5F32BE-CB28-4FF1-A1BB-1428F6102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D96417-4B58-4D2E-8F90-7345FF67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AFA6A9-74B6-4FAA-A1ED-A192EBCE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E48143D0-D018-4A4B-8B94-CA3659A0C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4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83EA8-B8C7-4EF4-B578-0D0E6818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D8CA91-74E0-4221-A065-18747DCEC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D116E2-A62C-476C-BE3E-18F169A85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BFB028-8D55-42D9-B684-DE2B0A8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F8A37B-E743-40EE-9E7B-47D7E176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529807-19D0-4474-A0A4-6F548C07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29F8ECAE-F0CD-4F5E-A140-C77D1C5563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161F7-79FA-4F68-B668-301892E5B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77675-13DD-4377-A9DC-459492CAE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41870-3FF6-48C1-8F21-0341E6AA7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44CFC-BAD3-4687-BEF1-30576EB80A3D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2D15D7-16FF-4C94-AB6B-3527ACD5A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366F-8400-43ED-BD07-F0FCD41B4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74081-4C41-4C48-B9A1-07C1A0026D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F39641B6-87B7-405C-BA8E-AFD79484A8C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9" y="431119"/>
            <a:ext cx="2764972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onesteptrip.dothome.co.k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65BDB-7B57-48CF-BC04-36CA96932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591"/>
            <a:ext cx="9144000" cy="1179966"/>
          </a:xfrm>
        </p:spPr>
        <p:txBody>
          <a:bodyPr/>
          <a:lstStyle/>
          <a:p>
            <a:r>
              <a:rPr lang="ko-KR" altLang="en-US" dirty="0"/>
              <a:t>웹프로그래밍 최종 발표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49B9550-17F3-44E5-B732-A969F74FC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7345"/>
            <a:ext cx="9144000" cy="2954338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조</a:t>
            </a:r>
            <a:endParaRPr lang="en-US" altLang="ko-KR" dirty="0">
              <a:latin typeface="+mn-ea"/>
            </a:endParaRPr>
          </a:p>
          <a:p>
            <a:r>
              <a:rPr lang="en-US" altLang="ko-KR" sz="1600" dirty="0">
                <a:latin typeface="+mn-ea"/>
                <a:cs typeface="조선일보명조" panose="02030304000000000000" pitchFamily="18" charset="-127"/>
              </a:rPr>
              <a:t>60191651 </a:t>
            </a:r>
            <a:r>
              <a:rPr lang="ko-KR" altLang="en-US" sz="1600" dirty="0" err="1">
                <a:latin typeface="+mn-ea"/>
                <a:cs typeface="조선일보명조" panose="02030304000000000000" pitchFamily="18" charset="-127"/>
              </a:rPr>
              <a:t>류채현</a:t>
            </a:r>
            <a:r>
              <a:rPr lang="ko-KR" altLang="en-US" sz="1600" dirty="0">
                <a:latin typeface="+mn-ea"/>
                <a:cs typeface="조선일보명조" panose="02030304000000000000" pitchFamily="18" charset="-127"/>
              </a:rPr>
              <a:t>  </a:t>
            </a:r>
            <a:r>
              <a:rPr lang="en-US" altLang="ko-KR" sz="1600" dirty="0">
                <a:latin typeface="+mn-ea"/>
                <a:cs typeface="조선일보명조" panose="02030304000000000000" pitchFamily="18" charset="-127"/>
              </a:rPr>
              <a:t>60191674 </a:t>
            </a:r>
            <a:r>
              <a:rPr lang="ko-KR" altLang="en-US" sz="1600" dirty="0">
                <a:latin typeface="+mn-ea"/>
                <a:cs typeface="조선일보명조" panose="02030304000000000000" pitchFamily="18" charset="-127"/>
              </a:rPr>
              <a:t>이상은  </a:t>
            </a:r>
            <a:r>
              <a:rPr lang="en-US" altLang="ko-KR" sz="1600" dirty="0">
                <a:latin typeface="+mn-ea"/>
                <a:cs typeface="조선일보명조" panose="02030304000000000000" pitchFamily="18" charset="-127"/>
              </a:rPr>
              <a:t>60191681 </a:t>
            </a:r>
            <a:r>
              <a:rPr lang="ko-KR" altLang="en-US" sz="1600" dirty="0" err="1">
                <a:latin typeface="+mn-ea"/>
                <a:cs typeface="조선일보명조" panose="02030304000000000000" pitchFamily="18" charset="-127"/>
              </a:rPr>
              <a:t>임성제</a:t>
            </a:r>
            <a:endParaRPr lang="en-US" altLang="ko-KR" sz="1600" dirty="0">
              <a:latin typeface="+mn-ea"/>
              <a:cs typeface="조선일보명조" panose="02030304000000000000" pitchFamily="18" charset="-127"/>
            </a:endParaRPr>
          </a:p>
          <a:p>
            <a:endParaRPr lang="en-US" altLang="ko-KR" sz="1600" dirty="0">
              <a:latin typeface="+mn-ea"/>
              <a:cs typeface="조선일보명조" panose="02030304000000000000" pitchFamily="18" charset="-127"/>
            </a:endParaRPr>
          </a:p>
          <a:p>
            <a:endParaRPr lang="en-US" altLang="ko-KR" sz="1600" dirty="0">
              <a:latin typeface="+mn-ea"/>
              <a:cs typeface="조선일보명조" panose="02030304000000000000" pitchFamily="18" charset="-127"/>
            </a:endParaRPr>
          </a:p>
          <a:p>
            <a:r>
              <a:rPr lang="ko-KR" altLang="en-US" sz="1600" dirty="0">
                <a:latin typeface="+mn-ea"/>
                <a:cs typeface="조선일보명조" panose="02030304000000000000" pitchFamily="18" charset="-127"/>
              </a:rPr>
              <a:t>게임 만들기 결과물</a:t>
            </a:r>
            <a:r>
              <a:rPr lang="en-US" altLang="ko-KR" sz="1600" dirty="0">
                <a:latin typeface="+mn-ea"/>
                <a:cs typeface="조선일보명조" panose="02030304000000000000" pitchFamily="18" charset="-127"/>
              </a:rPr>
              <a:t>: </a:t>
            </a:r>
            <a:r>
              <a:rPr lang="ko-KR" altLang="en-US" sz="1600" dirty="0">
                <a:latin typeface="+mn-ea"/>
                <a:cs typeface="조선일보명조" panose="02030304000000000000" pitchFamily="18" charset="-127"/>
              </a:rPr>
              <a:t>뻐끔뻐끔</a:t>
            </a:r>
            <a:endParaRPr lang="en-US" altLang="ko-KR" sz="1600" dirty="0">
              <a:latin typeface="+mn-ea"/>
              <a:cs typeface="조선일보명조" panose="02030304000000000000" pitchFamily="18" charset="-127"/>
            </a:endParaRPr>
          </a:p>
          <a:p>
            <a:r>
              <a:rPr lang="ko-KR" altLang="en-US" sz="1600" dirty="0">
                <a:latin typeface="+mn-ea"/>
                <a:cs typeface="조선일보명조" panose="02030304000000000000" pitchFamily="18" charset="-127"/>
              </a:rPr>
              <a:t>웹사이트 제작하기 결과물</a:t>
            </a:r>
            <a:r>
              <a:rPr lang="en-US" altLang="ko-KR" sz="1600" dirty="0">
                <a:latin typeface="+mn-ea"/>
                <a:cs typeface="조선일보명조" panose="02030304000000000000" pitchFamily="18" charset="-127"/>
              </a:rPr>
              <a:t>: One Step</a:t>
            </a:r>
            <a:endParaRPr lang="ko-KR" altLang="en-US" sz="1600" dirty="0">
              <a:latin typeface="+mn-ea"/>
              <a:cs typeface="조선일보명조" panose="02030304000000000000" pitchFamily="18" charset="-127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6867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8A685B53-DFFD-4321-8628-3BBC8CCB9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웹사이트 소개 페이지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F670E9-84E2-4AD4-B68E-EA2B7EAD3923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EE215-00C8-48E0-94CC-8CCFDCBF9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D6C967-BCD3-45A9-9927-1B63D87D18E6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5">
            <a:extLst>
              <a:ext uri="{FF2B5EF4-FFF2-40B4-BE49-F238E27FC236}">
                <a16:creationId xmlns:a16="http://schemas.microsoft.com/office/drawing/2014/main" id="{FC1D8F9F-FCD1-43FC-9015-2286C5CC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247E8E-3CD9-4161-82B8-CD1D71737656}"/>
              </a:ext>
            </a:extLst>
          </p:cNvPr>
          <p:cNvPicPr/>
          <p:nvPr/>
        </p:nvPicPr>
        <p:blipFill rotWithShape="1">
          <a:blip r:embed="rId2"/>
          <a:srcRect l="28997" t="6995" r="21032" b="7493"/>
          <a:stretch/>
        </p:blipFill>
        <p:spPr bwMode="auto">
          <a:xfrm>
            <a:off x="6217871" y="348324"/>
            <a:ext cx="3743697" cy="3596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99C44-345F-4F45-B22B-7829531197C0}"/>
              </a:ext>
            </a:extLst>
          </p:cNvPr>
          <p:cNvPicPr/>
          <p:nvPr/>
        </p:nvPicPr>
        <p:blipFill rotWithShape="1">
          <a:blip r:embed="rId3"/>
          <a:srcRect l="28994" t="7510" r="21050" b="7251"/>
          <a:stretch/>
        </p:blipFill>
        <p:spPr bwMode="auto">
          <a:xfrm>
            <a:off x="3434347" y="1856040"/>
            <a:ext cx="3743697" cy="35998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5B6F273-22AF-4370-9AC8-8A6DFC20B20A}"/>
              </a:ext>
            </a:extLst>
          </p:cNvPr>
          <p:cNvPicPr/>
          <p:nvPr/>
        </p:nvPicPr>
        <p:blipFill rotWithShape="1">
          <a:blip r:embed="rId4"/>
          <a:srcRect l="29067" t="7512" r="20879" b="7123"/>
          <a:stretch/>
        </p:blipFill>
        <p:spPr bwMode="auto">
          <a:xfrm>
            <a:off x="431723" y="2913359"/>
            <a:ext cx="3743696" cy="3596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95F04-3E00-43C0-8290-19AE61904E12}"/>
              </a:ext>
            </a:extLst>
          </p:cNvPr>
          <p:cNvSpPr txBox="1"/>
          <p:nvPr/>
        </p:nvSpPr>
        <p:spPr>
          <a:xfrm>
            <a:off x="7625443" y="4532535"/>
            <a:ext cx="4376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CAD4CF"/>
                </a:highlight>
              </a:rPr>
              <a:t>외부 플러그인</a:t>
            </a:r>
            <a:r>
              <a:rPr lang="ko-KR" altLang="en-US" dirty="0"/>
              <a:t> 사용</a:t>
            </a:r>
            <a:r>
              <a:rPr lang="en-US" altLang="ko-KR" dirty="0"/>
              <a:t>(</a:t>
            </a:r>
            <a:r>
              <a:rPr lang="ko-KR" altLang="en-US" dirty="0"/>
              <a:t>스크롤 슬라이드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마지막 페이지에 있는 </a:t>
            </a:r>
            <a:r>
              <a:rPr lang="ko-KR" altLang="en-US" dirty="0">
                <a:highlight>
                  <a:srgbClr val="CAD4CF"/>
                </a:highlight>
              </a:rPr>
              <a:t>세개의 버튼</a:t>
            </a:r>
          </a:p>
        </p:txBody>
      </p:sp>
    </p:spTree>
    <p:extLst>
      <p:ext uri="{BB962C8B-B14F-4D97-AF65-F5344CB8AC3E}">
        <p14:creationId xmlns:p14="http://schemas.microsoft.com/office/powerpoint/2010/main" val="126228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8A685B53-DFFD-4321-8628-3BBC8CCB9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메인페이지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F670E9-84E2-4AD4-B68E-EA2B7EAD3923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EE215-00C8-48E0-94CC-8CCFDCBF9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D6C967-BCD3-45A9-9927-1B63D87D18E6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5">
            <a:extLst>
              <a:ext uri="{FF2B5EF4-FFF2-40B4-BE49-F238E27FC236}">
                <a16:creationId xmlns:a16="http://schemas.microsoft.com/office/drawing/2014/main" id="{FC1D8F9F-FCD1-43FC-9015-2286C5CC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DAD0-8118-4628-92C5-FA9D5AA2D56C}"/>
              </a:ext>
            </a:extLst>
          </p:cNvPr>
          <p:cNvSpPr txBox="1"/>
          <p:nvPr/>
        </p:nvSpPr>
        <p:spPr>
          <a:xfrm>
            <a:off x="288281" y="2718098"/>
            <a:ext cx="4339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마우스를 올릴 때 해당 </a:t>
            </a:r>
            <a:r>
              <a:rPr lang="ko-KR" altLang="en-US" dirty="0">
                <a:highlight>
                  <a:srgbClr val="CAD4CF"/>
                </a:highlight>
              </a:rPr>
              <a:t>대륙의 색상 변경</a:t>
            </a:r>
            <a:endParaRPr lang="en-US" altLang="ko-KR" dirty="0">
              <a:highlight>
                <a:srgbClr val="CAD4CF"/>
              </a:highlight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마우스를 올린 </a:t>
            </a:r>
            <a:r>
              <a:rPr lang="ko-KR" altLang="en-US" dirty="0">
                <a:highlight>
                  <a:srgbClr val="CAD4CF"/>
                </a:highlight>
              </a:rPr>
              <a:t>대륙의 이름 및 설명을</a:t>
            </a:r>
            <a:r>
              <a:rPr lang="ko-KR" altLang="en-US" dirty="0"/>
              <a:t> 보여줌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Canvas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err="1">
                <a:sym typeface="Wingdings" panose="05000000000000000000" pitchFamily="2" charset="2"/>
              </a:rPr>
              <a:t>getImageData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 활용</a:t>
            </a:r>
            <a:endParaRPr lang="en-US" altLang="ko-KR" dirty="0"/>
          </a:p>
        </p:txBody>
      </p:sp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96072DD2-1B07-46F1-BA2C-9E500BFB0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87" y="323186"/>
            <a:ext cx="7077490" cy="62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4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88B919-21C6-4E0F-B390-F0F0492E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167" y="2630312"/>
            <a:ext cx="6805582" cy="400547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B5B4AC-0DE9-4351-94EB-4C1B78DE5DDB}"/>
              </a:ext>
            </a:extLst>
          </p:cNvPr>
          <p:cNvSpPr/>
          <p:nvPr/>
        </p:nvSpPr>
        <p:spPr>
          <a:xfrm>
            <a:off x="3269673" y="3851564"/>
            <a:ext cx="2484582" cy="2489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B71103-71AA-4C3A-A0E5-DDC6D99A5DD7}"/>
              </a:ext>
            </a:extLst>
          </p:cNvPr>
          <p:cNvGrpSpPr/>
          <p:nvPr/>
        </p:nvGrpSpPr>
        <p:grpSpPr>
          <a:xfrm>
            <a:off x="3981478" y="4027054"/>
            <a:ext cx="5168566" cy="1457338"/>
            <a:chOff x="4906689" y="3639127"/>
            <a:chExt cx="5168566" cy="1457338"/>
          </a:xfrm>
          <a:solidFill>
            <a:schemeClr val="bg1"/>
          </a:solidFill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188A3A5-51DD-4BB8-BE98-F2DCFE1DE2E4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>
              <a:off x="4906689" y="3639127"/>
              <a:ext cx="3289128" cy="1457338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DE2D18-6ABA-4D93-9F70-7D636DAD7603}"/>
                </a:ext>
              </a:extLst>
            </p:cNvPr>
            <p:cNvSpPr/>
            <p:nvPr/>
          </p:nvSpPr>
          <p:spPr>
            <a:xfrm>
              <a:off x="6316379" y="3639127"/>
              <a:ext cx="3758876" cy="120996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hover: 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핀의 모양과 색상이 바뀜</a:t>
              </a:r>
              <a:endParaRPr lang="en-US" altLang="ko-KR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click: 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해당 나라 상세보기 페이지로</a:t>
              </a:r>
              <a:endParaRPr lang="en-US" altLang="ko-KR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[ </a:t>
              </a:r>
              <a:r>
                <a:rPr lang="en-US" altLang="ko-KR" dirty="0" err="1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Javascript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사용 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]</a:t>
              </a:r>
              <a:endParaRPr lang="ko-KR" altLang="en-US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9F1AEE-F9CD-40A3-8503-E27B8A9BEC97}"/>
              </a:ext>
            </a:extLst>
          </p:cNvPr>
          <p:cNvSpPr txBox="1"/>
          <p:nvPr/>
        </p:nvSpPr>
        <p:spPr>
          <a:xfrm>
            <a:off x="475280" y="1975889"/>
            <a:ext cx="110651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대륙에 속한 나라들의 위치를 한 눈에 볼 수 있다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D12490-8E44-4EE9-AAA6-FAC79FC5E189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5E0E125-13A2-4EB2-B0DC-E71B45C6F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ACA69A3-B441-48E0-9E23-48DB1E2F347D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5">
            <a:extLst>
              <a:ext uri="{FF2B5EF4-FFF2-40B4-BE49-F238E27FC236}">
                <a16:creationId xmlns:a16="http://schemas.microsoft.com/office/drawing/2014/main" id="{5BE753B8-FB40-415A-9619-A7FAA5586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FC40E56E-FD6B-4ED4-8552-2870F2AC9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대륙 페이지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대륙의 나라 위치를 한눈에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8E9CDB-4587-4FC8-8413-245CE3CF8A61}"/>
              </a:ext>
            </a:extLst>
          </p:cNvPr>
          <p:cNvGrpSpPr/>
          <p:nvPr/>
        </p:nvGrpSpPr>
        <p:grpSpPr>
          <a:xfrm>
            <a:off x="89789" y="3557142"/>
            <a:ext cx="4108723" cy="1679876"/>
            <a:chOff x="5221002" y="4576394"/>
            <a:chExt cx="3918046" cy="1679876"/>
          </a:xfrm>
          <a:solidFill>
            <a:schemeClr val="bg1"/>
          </a:solidFill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C8FAD2B-6D56-41C0-BCAE-9CAC5C1AA8BF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6929729" y="5565771"/>
              <a:ext cx="2209319" cy="690499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DD044D2-AA1A-4465-9DC0-4A432979A761}"/>
                </a:ext>
              </a:extLst>
            </p:cNvPr>
            <p:cNvSpPr/>
            <p:nvPr/>
          </p:nvSpPr>
          <p:spPr>
            <a:xfrm>
              <a:off x="5221002" y="4576394"/>
              <a:ext cx="3417454" cy="989377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각 나라들의 위치를 핀으로 표시</a:t>
              </a:r>
              <a:endParaRPr lang="en-US" altLang="ko-KR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[ </a:t>
              </a:r>
              <a:r>
                <a:rPr lang="en-US" altLang="ko-KR" dirty="0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canvas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사용 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]</a:t>
              </a:r>
              <a:endParaRPr lang="ko-KR" altLang="en-US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66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874C92-F7EF-440F-A50E-1105384D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167" y="2623934"/>
            <a:ext cx="6816418" cy="40118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B5B4AC-0DE9-4351-94EB-4C1B78DE5DDB}"/>
              </a:ext>
            </a:extLst>
          </p:cNvPr>
          <p:cNvSpPr/>
          <p:nvPr/>
        </p:nvSpPr>
        <p:spPr>
          <a:xfrm>
            <a:off x="5932860" y="3896834"/>
            <a:ext cx="2484582" cy="2489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C742D7-55E2-4635-945A-A86AF3220A45}"/>
              </a:ext>
            </a:extLst>
          </p:cNvPr>
          <p:cNvGrpSpPr/>
          <p:nvPr/>
        </p:nvGrpSpPr>
        <p:grpSpPr>
          <a:xfrm>
            <a:off x="2211922" y="3763958"/>
            <a:ext cx="4699866" cy="1247313"/>
            <a:chOff x="6316379" y="3851564"/>
            <a:chExt cx="4699866" cy="1247313"/>
          </a:xfrm>
          <a:solidFill>
            <a:schemeClr val="bg1"/>
          </a:solidFill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A6FDD3F-7588-4F77-941E-EE0461F839C8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>
              <a:off x="8025106" y="3851564"/>
              <a:ext cx="2991139" cy="1247313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C02F718-DDF1-4D46-B93C-33537C3BD519}"/>
                </a:ext>
              </a:extLst>
            </p:cNvPr>
            <p:cNvSpPr/>
            <p:nvPr/>
          </p:nvSpPr>
          <p:spPr>
            <a:xfrm>
              <a:off x="6316379" y="3851564"/>
              <a:ext cx="3417454" cy="989377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각 나라들의 목록을 리스트로 표시</a:t>
              </a:r>
              <a:endParaRPr lang="en-US" altLang="ko-KR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[ </a:t>
              </a:r>
              <a:r>
                <a:rPr lang="en-US" altLang="ko-KR" dirty="0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&lt;li&gt; </a:t>
              </a:r>
              <a:r>
                <a:rPr lang="ko-KR" altLang="en-US" dirty="0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태그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사용 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]</a:t>
              </a:r>
              <a:endParaRPr lang="ko-KR" altLang="en-US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96B5B7-5808-4107-868F-934ED65EB5CE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107E1B-7D14-4C84-AC7E-FB15B07E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7C6F931-DFFD-4A32-8C1F-67F2F5FD20EE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5">
            <a:extLst>
              <a:ext uri="{FF2B5EF4-FFF2-40B4-BE49-F238E27FC236}">
                <a16:creationId xmlns:a16="http://schemas.microsoft.com/office/drawing/2014/main" id="{E82122E3-2320-462A-AB01-A20ACF100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D30650DB-4D7E-45F2-91EF-CBC987FB5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대륙 페이지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대륙의 나라 목록을 한눈에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BC42BC-038F-4990-8B7B-79236015EC36}"/>
              </a:ext>
            </a:extLst>
          </p:cNvPr>
          <p:cNvSpPr/>
          <p:nvPr/>
        </p:nvSpPr>
        <p:spPr>
          <a:xfrm>
            <a:off x="6003634" y="32443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b="1" i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C28E79-E640-4809-A732-7DB158EEEED1}"/>
              </a:ext>
            </a:extLst>
          </p:cNvPr>
          <p:cNvSpPr txBox="1"/>
          <p:nvPr/>
        </p:nvSpPr>
        <p:spPr>
          <a:xfrm>
            <a:off x="475280" y="1975889"/>
            <a:ext cx="110651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대륙에 속한 나라들의 목록을 한 눈에 볼 수 있다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3F9F284-8582-4BEB-8F14-0BB443C641D4}"/>
              </a:ext>
            </a:extLst>
          </p:cNvPr>
          <p:cNvGrpSpPr/>
          <p:nvPr/>
        </p:nvGrpSpPr>
        <p:grpSpPr>
          <a:xfrm>
            <a:off x="7503705" y="3378694"/>
            <a:ext cx="3976442" cy="1820078"/>
            <a:chOff x="7195532" y="4136216"/>
            <a:chExt cx="3976442" cy="1820078"/>
          </a:xfrm>
          <a:solidFill>
            <a:schemeClr val="bg1"/>
          </a:solidFill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3CD5C91-90A5-41A1-8412-1717351AF75E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7195532" y="5125593"/>
              <a:ext cx="2267715" cy="830701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1AC1AA-F369-45A6-9D39-D03DC61A278C}"/>
                </a:ext>
              </a:extLst>
            </p:cNvPr>
            <p:cNvSpPr/>
            <p:nvPr/>
          </p:nvSpPr>
          <p:spPr>
            <a:xfrm>
              <a:off x="7754520" y="4136216"/>
              <a:ext cx="3417454" cy="989377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Click: 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나라의 상세 페이지로 이동</a:t>
              </a:r>
              <a:endParaRPr lang="en-US" altLang="ko-KR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[ </a:t>
              </a:r>
              <a:r>
                <a:rPr lang="en-US" altLang="ko-KR" dirty="0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&lt;li&gt; </a:t>
              </a:r>
              <a:r>
                <a:rPr lang="ko-KR" altLang="en-US" dirty="0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태그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사용 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]</a:t>
              </a:r>
              <a:endParaRPr lang="ko-KR" altLang="en-US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544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B2DB1E4-E35E-4B7C-AC2E-BFD645AC90D5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CB7C522-2C75-40C0-B70D-51693D1DF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21CA3AC-4487-4848-9EF1-9CFB2B94BA08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5">
            <a:extLst>
              <a:ext uri="{FF2B5EF4-FFF2-40B4-BE49-F238E27FC236}">
                <a16:creationId xmlns:a16="http://schemas.microsoft.com/office/drawing/2014/main" id="{67F47C1C-6BD5-446F-8CEB-8BC4B6B6C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505244A8-1943-4879-A482-9552427CA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대륙 페이지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모든 페이지를 동적으로 불러옴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A745D5-DA4B-4BBF-9F0C-C08B330314D5}"/>
              </a:ext>
            </a:extLst>
          </p:cNvPr>
          <p:cNvGrpSpPr/>
          <p:nvPr/>
        </p:nvGrpSpPr>
        <p:grpSpPr>
          <a:xfrm>
            <a:off x="2308788" y="1957797"/>
            <a:ext cx="7574423" cy="4457983"/>
            <a:chOff x="1533718" y="1595636"/>
            <a:chExt cx="7574423" cy="445798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2EAC926-77BB-4B46-9C61-BA94F0DBE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718" y="1595636"/>
              <a:ext cx="7574423" cy="4457983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3D63040-132A-44CF-8CCD-3AADB64255E3}"/>
                </a:ext>
              </a:extLst>
            </p:cNvPr>
            <p:cNvSpPr/>
            <p:nvPr/>
          </p:nvSpPr>
          <p:spPr>
            <a:xfrm>
              <a:off x="2759314" y="1862833"/>
              <a:ext cx="3426333" cy="1679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5CD758-AEFE-4341-8FF2-F60C64CF16FF}"/>
                </a:ext>
              </a:extLst>
            </p:cNvPr>
            <p:cNvGrpSpPr/>
            <p:nvPr/>
          </p:nvGrpSpPr>
          <p:grpSpPr>
            <a:xfrm>
              <a:off x="3346271" y="2059330"/>
              <a:ext cx="3417454" cy="2862294"/>
              <a:chOff x="6316379" y="3097811"/>
              <a:chExt cx="3417454" cy="1743130"/>
            </a:xfrm>
          </p:grpSpPr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D1B826FF-F100-47A2-B7EC-8BF2C6A42ACA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 flipH="1" flipV="1">
                <a:off x="7442588" y="3097811"/>
                <a:ext cx="582518" cy="1743130"/>
              </a:xfrm>
              <a:prstGeom prst="straightConnector1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00A67AF-B755-47FA-A298-5FE81088A3F1}"/>
                  </a:ext>
                </a:extLst>
              </p:cNvPr>
              <p:cNvSpPr/>
              <p:nvPr/>
            </p:nvSpPr>
            <p:spPr>
              <a:xfrm>
                <a:off x="6316379" y="3851564"/>
                <a:ext cx="3417454" cy="9893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모두 공통적인 </a:t>
                </a:r>
                <a:r>
                  <a:rPr lang="en-US" altLang="ko-KR" dirty="0">
                    <a:solidFill>
                      <a:schemeClr val="tx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URL</a:t>
                </a:r>
                <a:r>
                  <a:rPr lang="ko-KR" altLang="en-US" dirty="0">
                    <a:solidFill>
                      <a:schemeClr val="tx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을 사용하며</a:t>
                </a:r>
                <a:r>
                  <a:rPr lang="en-US" altLang="ko-KR" dirty="0">
                    <a:solidFill>
                      <a:schemeClr val="tx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, GET</a:t>
                </a:r>
                <a:r>
                  <a:rPr lang="ko-KR" altLang="en-US" dirty="0">
                    <a:solidFill>
                      <a:schemeClr val="tx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방식을 통해 나라 이름만을 전달</a:t>
                </a:r>
                <a:endPara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[ </a:t>
                </a:r>
                <a:r>
                  <a:rPr lang="en-US" altLang="ko-KR" dirty="0">
                    <a:solidFill>
                      <a:schemeClr val="tx1"/>
                    </a:solidFill>
                    <a:highlight>
                      <a:srgbClr val="E1E7E4"/>
                    </a:highlight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PHP, DB</a:t>
                </a:r>
                <a:r>
                  <a:rPr lang="ko-KR" altLang="en-US" dirty="0">
                    <a:solidFill>
                      <a:schemeClr val="tx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를 사용 </a:t>
                </a:r>
                <a:r>
                  <a:rPr lang="en-US" altLang="ko-KR" dirty="0">
                    <a:solidFill>
                      <a:schemeClr val="tx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]</a:t>
                </a:r>
                <a:endPara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140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B2DB1E4-E35E-4B7C-AC2E-BFD645AC90D5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CB7C522-2C75-40C0-B70D-51693D1DF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21CA3AC-4487-4848-9EF1-9CFB2B94BA08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5">
            <a:extLst>
              <a:ext uri="{FF2B5EF4-FFF2-40B4-BE49-F238E27FC236}">
                <a16:creationId xmlns:a16="http://schemas.microsoft.com/office/drawing/2014/main" id="{67F47C1C-6BD5-446F-8CEB-8BC4B6B6C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505244A8-1943-4879-A482-9552427CA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대륙 페이지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2358E66-229B-4582-B4D3-2F0489A5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851" y="4237883"/>
            <a:ext cx="3972472" cy="2338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3F8467-E296-429D-B778-018422CF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5" y="1837071"/>
            <a:ext cx="3972493" cy="23380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CFEC59-4800-4C0A-AC95-53AD32BA9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165" y="4237881"/>
            <a:ext cx="3972470" cy="23380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29E95BC-1F2C-43D1-A0BF-7844DC160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391" y="1837069"/>
            <a:ext cx="3972473" cy="23380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EC76D6-E6EA-42F1-A6B0-3AFB9BE2B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314" y="1837070"/>
            <a:ext cx="3972473" cy="233802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3D8E2C-A5F1-4291-B2BE-737378A8E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45" y="4237883"/>
            <a:ext cx="3941792" cy="231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01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8A685B53-DFFD-4321-8628-3BBC8CCB9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나라 페이지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F670E9-84E2-4AD4-B68E-EA2B7EAD3923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EE215-00C8-48E0-94CC-8CCFDCBF9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D6C967-BCD3-45A9-9927-1B63D87D18E6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5">
            <a:extLst>
              <a:ext uri="{FF2B5EF4-FFF2-40B4-BE49-F238E27FC236}">
                <a16:creationId xmlns:a16="http://schemas.microsoft.com/office/drawing/2014/main" id="{FC1D8F9F-FCD1-43FC-9015-2286C5CC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95F04-3E00-43C0-8290-19AE61904E12}"/>
              </a:ext>
            </a:extLst>
          </p:cNvPr>
          <p:cNvSpPr txBox="1"/>
          <p:nvPr/>
        </p:nvSpPr>
        <p:spPr>
          <a:xfrm>
            <a:off x="1575035" y="4995282"/>
            <a:ext cx="3185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highlight>
                  <a:srgbClr val="CAD4CF"/>
                </a:highlight>
              </a:rPr>
              <a:t>bxSlider</a:t>
            </a:r>
            <a:r>
              <a:rPr lang="en-US" altLang="ko-KR" dirty="0">
                <a:highlight>
                  <a:srgbClr val="CAD4CF"/>
                </a:highlight>
              </a:rPr>
              <a:t> </a:t>
            </a:r>
            <a:r>
              <a:rPr lang="ko-KR" altLang="en-US" dirty="0">
                <a:highlight>
                  <a:srgbClr val="CAD4CF"/>
                </a:highlight>
              </a:rPr>
              <a:t>플러그인 사용</a:t>
            </a:r>
            <a:endParaRPr lang="en-US" altLang="ko-KR" dirty="0">
              <a:highlight>
                <a:srgbClr val="CAD4CF"/>
              </a:highlight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나라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highlight>
                <a:srgbClr val="CAD4CF"/>
              </a:highlight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CAD4CF"/>
                </a:highlight>
              </a:rPr>
              <a:t>주요 관광지 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E12CF-1F6B-48EA-A998-51C0A8107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8"/>
          <a:stretch/>
        </p:blipFill>
        <p:spPr>
          <a:xfrm>
            <a:off x="237992" y="1794874"/>
            <a:ext cx="5003316" cy="293111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8A8A5A2-AFA0-44E0-8F9D-66D26D67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 b="5080"/>
          <a:stretch/>
        </p:blipFill>
        <p:spPr>
          <a:xfrm>
            <a:off x="5590763" y="683722"/>
            <a:ext cx="5762884" cy="394773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372100E-8619-4BDF-B2F5-B989A1637A04}"/>
              </a:ext>
            </a:extLst>
          </p:cNvPr>
          <p:cNvCxnSpPr>
            <a:cxnSpLocks/>
          </p:cNvCxnSpPr>
          <p:nvPr/>
        </p:nvCxnSpPr>
        <p:spPr>
          <a:xfrm>
            <a:off x="4525060" y="5200628"/>
            <a:ext cx="2064079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2006C9-4DEC-4D66-A90D-57A2CE9861CF}"/>
              </a:ext>
            </a:extLst>
          </p:cNvPr>
          <p:cNvSpPr txBox="1"/>
          <p:nvPr/>
        </p:nvSpPr>
        <p:spPr>
          <a:xfrm>
            <a:off x="6805165" y="4995282"/>
            <a:ext cx="472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자동 전환</a:t>
            </a:r>
            <a:r>
              <a:rPr lang="en-US" altLang="ko-KR" dirty="0"/>
              <a:t>(auto)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슬라이드 전환 시 </a:t>
            </a:r>
            <a:r>
              <a:rPr lang="en-US" altLang="ko-KR" dirty="0"/>
              <a:t>fade(mode)</a:t>
            </a:r>
            <a:endParaRPr lang="en-US" altLang="ko-KR" dirty="0">
              <a:highlight>
                <a:srgbClr val="CAD4CF"/>
              </a:highlight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CAD4CF"/>
                </a:highlight>
              </a:rPr>
              <a:t>슬라이드에 마우스를 올렸을 때 자동으로 전환을 멈추게 함</a:t>
            </a:r>
            <a:r>
              <a:rPr lang="en-US" altLang="ko-KR" dirty="0">
                <a:highlight>
                  <a:srgbClr val="CAD4CF"/>
                </a:highlight>
              </a:rPr>
              <a:t>(</a:t>
            </a:r>
            <a:r>
              <a:rPr lang="en-US" altLang="ko-KR" dirty="0" err="1">
                <a:highlight>
                  <a:srgbClr val="CAD4CF"/>
                </a:highlight>
              </a:rPr>
              <a:t>autoHover</a:t>
            </a:r>
            <a:r>
              <a:rPr lang="en-US" altLang="ko-KR" dirty="0">
                <a:highlight>
                  <a:srgbClr val="CAD4CF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124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8A685B53-DFFD-4321-8628-3BBC8CCB9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나라 페이지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구글 지도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F670E9-84E2-4AD4-B68E-EA2B7EAD3923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EE215-00C8-48E0-94CC-8CCFDCBF9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D6C967-BCD3-45A9-9927-1B63D87D18E6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5">
            <a:extLst>
              <a:ext uri="{FF2B5EF4-FFF2-40B4-BE49-F238E27FC236}">
                <a16:creationId xmlns:a16="http://schemas.microsoft.com/office/drawing/2014/main" id="{FC1D8F9F-FCD1-43FC-9015-2286C5CC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95F04-3E00-43C0-8290-19AE61904E12}"/>
              </a:ext>
            </a:extLst>
          </p:cNvPr>
          <p:cNvSpPr txBox="1"/>
          <p:nvPr/>
        </p:nvSpPr>
        <p:spPr>
          <a:xfrm>
            <a:off x="527059" y="2177649"/>
            <a:ext cx="41044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/>
              <a:t>Cloud</a:t>
            </a:r>
            <a:r>
              <a:rPr lang="ko-KR" altLang="en-US" dirty="0"/>
              <a:t> </a:t>
            </a:r>
            <a:r>
              <a:rPr lang="en-US" altLang="ko-KR" dirty="0"/>
              <a:t>Platform </a:t>
            </a:r>
            <a:r>
              <a:rPr lang="ko-KR" altLang="en-US" dirty="0"/>
              <a:t>에서 </a:t>
            </a:r>
            <a:r>
              <a:rPr lang="en-US" altLang="ko-KR" dirty="0"/>
              <a:t>Maps</a:t>
            </a:r>
            <a:r>
              <a:rPr lang="ko-KR" altLang="en-US" dirty="0"/>
              <a:t> </a:t>
            </a:r>
            <a:r>
              <a:rPr lang="en-US" altLang="ko-KR" dirty="0" err="1"/>
              <a:t>javaScript</a:t>
            </a:r>
            <a:r>
              <a:rPr lang="en-US" altLang="ko-KR" dirty="0"/>
              <a:t> API </a:t>
            </a:r>
            <a:r>
              <a:rPr lang="ko-KR" altLang="en-US" dirty="0"/>
              <a:t>검색 후 사용 설정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API key</a:t>
            </a:r>
            <a:r>
              <a:rPr lang="ko-KR" altLang="en-US" dirty="0"/>
              <a:t>를 받아서 </a:t>
            </a:r>
            <a:r>
              <a:rPr lang="en-US" altLang="ko-KR" dirty="0"/>
              <a:t>API </a:t>
            </a:r>
            <a:r>
              <a:rPr lang="ko-KR" altLang="en-US" dirty="0"/>
              <a:t>를 쓸 도메인 주소를 제한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highlight>
                <a:srgbClr val="CAD4CF"/>
              </a:highlight>
            </a:endParaRPr>
          </a:p>
          <a:p>
            <a:pPr marL="342900" indent="-342900">
              <a:buAutoNum type="arabicPeriod"/>
            </a:pPr>
            <a:r>
              <a:rPr lang="ko-KR" altLang="en-US" dirty="0"/>
              <a:t>지도의 중심이 될 위도</a:t>
            </a:r>
            <a:r>
              <a:rPr lang="en-US" altLang="ko-KR" dirty="0"/>
              <a:t>, </a:t>
            </a:r>
            <a:r>
              <a:rPr lang="ko-KR" altLang="en-US" dirty="0"/>
              <a:t>경도를 설정해줌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highlight>
                <a:srgbClr val="CAD4CF"/>
              </a:highlight>
            </a:endParaRPr>
          </a:p>
          <a:p>
            <a:pPr marL="342900" indent="-342900">
              <a:buAutoNum type="arabicPeriod"/>
            </a:pPr>
            <a:r>
              <a:rPr lang="ko-KR" altLang="en-US" dirty="0"/>
              <a:t>표시할 관광지의 위도</a:t>
            </a:r>
            <a:r>
              <a:rPr lang="en-US" altLang="ko-KR" dirty="0"/>
              <a:t>, </a:t>
            </a:r>
            <a:r>
              <a:rPr lang="ko-KR" altLang="en-US" dirty="0"/>
              <a:t>경도 좌표를 배열에 넣고 </a:t>
            </a:r>
            <a:r>
              <a:rPr lang="en-US" altLang="ko-KR" dirty="0"/>
              <a:t>marker </a:t>
            </a:r>
            <a:r>
              <a:rPr lang="ko-KR" altLang="en-US" dirty="0"/>
              <a:t>에 삽입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>
              <a:highlight>
                <a:srgbClr val="CAD4CF"/>
              </a:highlight>
            </a:endParaRPr>
          </a:p>
        </p:txBody>
      </p:sp>
      <p:pic>
        <p:nvPicPr>
          <p:cNvPr id="10" name="그림 9" descr="텍스트, 스크린샷, 컴퓨터, 실내이(가) 표시된 사진&#10;&#10;자동 생성된 설명">
            <a:extLst>
              <a:ext uri="{FF2B5EF4-FFF2-40B4-BE49-F238E27FC236}">
                <a16:creationId xmlns:a16="http://schemas.microsoft.com/office/drawing/2014/main" id="{71F5F99C-809B-48C3-9532-FEE3F9F82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846" r="-17612" b="5620"/>
          <a:stretch/>
        </p:blipFill>
        <p:spPr>
          <a:xfrm>
            <a:off x="5440084" y="1039854"/>
            <a:ext cx="6759422" cy="54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0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8A685B53-DFFD-4321-8628-3BBC8CCB9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각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대륙별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 나라 페이지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F670E9-84E2-4AD4-B68E-EA2B7EAD3923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EE215-00C8-48E0-94CC-8CCFDCBF9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D6C967-BCD3-45A9-9927-1B63D87D18E6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5">
            <a:extLst>
              <a:ext uri="{FF2B5EF4-FFF2-40B4-BE49-F238E27FC236}">
                <a16:creationId xmlns:a16="http://schemas.microsoft.com/office/drawing/2014/main" id="{FC1D8F9F-FCD1-43FC-9015-2286C5CC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FEE58E7B-FE56-4256-9F5E-454A7D856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0" r="1480" b="5079"/>
          <a:stretch/>
        </p:blipFill>
        <p:spPr>
          <a:xfrm>
            <a:off x="8044254" y="1770939"/>
            <a:ext cx="3808386" cy="2463357"/>
          </a:xfrm>
          <a:prstGeom prst="rect">
            <a:avLst/>
          </a:prstGeom>
        </p:spPr>
      </p:pic>
      <p:pic>
        <p:nvPicPr>
          <p:cNvPr id="27" name="그림 26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F109845-D8DB-4956-A7AC-9DD8D6C818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5" r="969" b="5178"/>
          <a:stretch/>
        </p:blipFill>
        <p:spPr>
          <a:xfrm>
            <a:off x="4191807" y="1783730"/>
            <a:ext cx="3736948" cy="24633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10953C-6E79-47B7-AEA5-CAF922A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969" b="5079"/>
          <a:stretch/>
        </p:blipFill>
        <p:spPr>
          <a:xfrm>
            <a:off x="424809" y="1794874"/>
            <a:ext cx="3597709" cy="2463356"/>
          </a:xfrm>
          <a:prstGeom prst="rect">
            <a:avLst/>
          </a:prstGeom>
        </p:spPr>
      </p:pic>
      <p:pic>
        <p:nvPicPr>
          <p:cNvPr id="31" name="그림 30" descr="텍스트, 스크린샷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CB16F275-894B-4D7B-8184-5115EA55BB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0" r="1855" b="5079"/>
          <a:stretch/>
        </p:blipFill>
        <p:spPr>
          <a:xfrm>
            <a:off x="8042439" y="4429866"/>
            <a:ext cx="3808385" cy="23115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3E0F30B-30E0-4D5B-8B53-FE5815934D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969" b="5079"/>
          <a:stretch/>
        </p:blipFill>
        <p:spPr>
          <a:xfrm>
            <a:off x="4191807" y="4394006"/>
            <a:ext cx="3736948" cy="235711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B268E46-6280-4517-86DE-B55CC8E693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0" r="1855" b="5079"/>
          <a:stretch/>
        </p:blipFill>
        <p:spPr>
          <a:xfrm>
            <a:off x="424809" y="4384341"/>
            <a:ext cx="3597708" cy="23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8A685B53-DFFD-4321-8628-3BBC8CCB9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Plugin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 제작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F670E9-84E2-4AD4-B68E-EA2B7EAD3923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EE215-00C8-48E0-94CC-8CCFDCBF9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D6C967-BCD3-45A9-9927-1B63D87D18E6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5">
            <a:extLst>
              <a:ext uri="{FF2B5EF4-FFF2-40B4-BE49-F238E27FC236}">
                <a16:creationId xmlns:a16="http://schemas.microsoft.com/office/drawing/2014/main" id="{FC1D8F9F-FCD1-43FC-9015-2286C5CC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64BF9-7626-4737-9263-ACD693E992CC}"/>
              </a:ext>
            </a:extLst>
          </p:cNvPr>
          <p:cNvSpPr txBox="1"/>
          <p:nvPr/>
        </p:nvSpPr>
        <p:spPr>
          <a:xfrm>
            <a:off x="304800" y="2005815"/>
            <a:ext cx="49514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CAD4CF"/>
                </a:highlight>
              </a:rPr>
              <a:t>스크롤</a:t>
            </a:r>
            <a:r>
              <a:rPr lang="ko-KR" altLang="en-US" dirty="0"/>
              <a:t> 했을 때 지정된 </a:t>
            </a:r>
            <a:r>
              <a:rPr lang="en-US" altLang="ko-KR" dirty="0"/>
              <a:t>class</a:t>
            </a:r>
            <a:r>
              <a:rPr lang="ko-KR" altLang="en-US" dirty="0"/>
              <a:t>의 요소들이 </a:t>
            </a:r>
            <a:r>
              <a:rPr lang="en-US" altLang="ko-KR" dirty="0" err="1">
                <a:highlight>
                  <a:srgbClr val="CAD4CF"/>
                </a:highlight>
              </a:rPr>
              <a:t>fadeIn</a:t>
            </a:r>
            <a:endParaRPr lang="en-US" altLang="ko-KR" dirty="0">
              <a:highlight>
                <a:srgbClr val="CAD4CF"/>
              </a:highlight>
            </a:endParaRPr>
          </a:p>
          <a:p>
            <a:pPr marL="342900" indent="-342900">
              <a:buAutoNum type="arabicPeriod"/>
            </a:pPr>
            <a:endParaRPr lang="en-US" altLang="ko-KR" dirty="0">
              <a:highlight>
                <a:srgbClr val="CAD4CF"/>
              </a:highlight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highlight>
                  <a:srgbClr val="CAD4CF"/>
                </a:highlight>
              </a:rPr>
              <a:t>Animate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JQuery</a:t>
            </a:r>
            <a:r>
              <a:rPr lang="ko-KR" altLang="en-US" dirty="0"/>
              <a:t>의 </a:t>
            </a:r>
            <a:r>
              <a:rPr lang="en-US" altLang="ko-KR" dirty="0" err="1"/>
              <a:t>fadeIn</a:t>
            </a:r>
            <a:r>
              <a:rPr lang="en-US" altLang="ko-KR" dirty="0"/>
              <a:t> </a:t>
            </a:r>
            <a:r>
              <a:rPr lang="ko-KR" altLang="en-US" dirty="0"/>
              <a:t>메소드 사용했을 때 문제가 발생하여 </a:t>
            </a:r>
            <a:r>
              <a:rPr lang="en-US" altLang="ko-KR" dirty="0"/>
              <a:t>animate</a:t>
            </a:r>
            <a:r>
              <a:rPr lang="ko-KR" altLang="en-US" dirty="0"/>
              <a:t>로 대체</a:t>
            </a:r>
            <a:r>
              <a:rPr lang="en-US" altLang="ko-KR" dirty="0"/>
              <a:t>)</a:t>
            </a:r>
          </a:p>
          <a:p>
            <a:pPr marL="342900" indent="-342900">
              <a:buFont typeface="+mj-lt"/>
              <a:buAutoNum type="arabicPeriod" startAt="3"/>
            </a:pPr>
            <a:endParaRPr lang="en-US" altLang="ko-KR" dirty="0"/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dirty="0"/>
              <a:t>스크롤 되었을 때</a:t>
            </a:r>
            <a:r>
              <a:rPr lang="en-US" altLang="ko-KR" dirty="0"/>
              <a:t>, </a:t>
            </a:r>
            <a:r>
              <a:rPr lang="ko-KR" altLang="en-US" dirty="0"/>
              <a:t>지정된 </a:t>
            </a:r>
            <a:r>
              <a:rPr lang="en-US" altLang="ko-KR" dirty="0"/>
              <a:t>class</a:t>
            </a:r>
            <a:r>
              <a:rPr lang="ko-KR" altLang="en-US" dirty="0"/>
              <a:t>의 요소가 화면에 보여진다면 </a:t>
            </a:r>
            <a:r>
              <a:rPr lang="en-US" altLang="ko-KR" dirty="0" err="1"/>
              <a:t>fadeIn</a:t>
            </a:r>
            <a:r>
              <a:rPr lang="en-US" altLang="ko-KR" dirty="0"/>
              <a:t> </a:t>
            </a:r>
            <a:r>
              <a:rPr lang="ko-KR" altLang="en-US" dirty="0"/>
              <a:t>함수 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한 번 보여진 후에는 더 이상 실행되지 않도록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window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err="1">
                <a:sym typeface="Wingdings" panose="05000000000000000000" pitchFamily="2" charset="2"/>
              </a:rPr>
              <a:t>scrollTop</a:t>
            </a:r>
            <a:r>
              <a:rPr lang="en-US" altLang="ko-KR" dirty="0">
                <a:sym typeface="Wingdings" panose="05000000000000000000" pitchFamily="2" charset="2"/>
              </a:rPr>
              <a:t>, height </a:t>
            </a:r>
            <a:r>
              <a:rPr lang="ko-KR" altLang="en-US" dirty="0">
                <a:sym typeface="Wingdings" panose="05000000000000000000" pitchFamily="2" charset="2"/>
              </a:rPr>
              <a:t>값과 요소의 </a:t>
            </a:r>
            <a:r>
              <a:rPr lang="en-US" altLang="ko-KR" dirty="0">
                <a:sym typeface="Wingdings" panose="05000000000000000000" pitchFamily="2" charset="2"/>
              </a:rPr>
              <a:t>offset().top, height </a:t>
            </a:r>
            <a:r>
              <a:rPr lang="ko-KR" altLang="en-US" dirty="0">
                <a:sym typeface="Wingdings" panose="05000000000000000000" pitchFamily="2" charset="2"/>
              </a:rPr>
              <a:t>값 활용하여 계산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C36C56-5E84-43DF-B774-2C3D7E5BA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994" y="471364"/>
            <a:ext cx="6716288" cy="58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4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6BB17-32F0-4B2A-8750-E9460C49D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1617"/>
            <a:ext cx="9144000" cy="1179966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뻐끔뻐끔</a:t>
            </a:r>
          </a:p>
        </p:txBody>
      </p:sp>
      <p:pic>
        <p:nvPicPr>
          <p:cNvPr id="12" name="그림 11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13D5F302-12A3-4143-A0F7-CD013025F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3499">
            <a:off x="2871858" y="3304879"/>
            <a:ext cx="1101693" cy="11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8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8E45D1E-3668-4A02-A38D-D769935F3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83" y="2385855"/>
            <a:ext cx="7006657" cy="41238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55D1BE-B6FD-4B8E-9393-36064159167E}"/>
              </a:ext>
            </a:extLst>
          </p:cNvPr>
          <p:cNvSpPr txBox="1"/>
          <p:nvPr/>
        </p:nvSpPr>
        <p:spPr>
          <a:xfrm>
            <a:off x="618836" y="1856039"/>
            <a:ext cx="110651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검색어의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검색 결과를 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DB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활용하여 동적으로 결과창을 구현한다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B5B4AC-0DE9-4351-94EB-4C1B78DE5DDB}"/>
              </a:ext>
            </a:extLst>
          </p:cNvPr>
          <p:cNvSpPr/>
          <p:nvPr/>
        </p:nvSpPr>
        <p:spPr>
          <a:xfrm>
            <a:off x="4279100" y="3597701"/>
            <a:ext cx="5654706" cy="2540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C742D7-55E2-4635-945A-A86AF3220A45}"/>
              </a:ext>
            </a:extLst>
          </p:cNvPr>
          <p:cNvGrpSpPr/>
          <p:nvPr/>
        </p:nvGrpSpPr>
        <p:grpSpPr>
          <a:xfrm>
            <a:off x="6023669" y="3794839"/>
            <a:ext cx="6010480" cy="1903828"/>
            <a:chOff x="4165971" y="3851564"/>
            <a:chExt cx="6010480" cy="1206367"/>
          </a:xfrm>
          <a:solidFill>
            <a:schemeClr val="bg1"/>
          </a:solidFill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A6FDD3F-7588-4F77-941E-EE0461F839C8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>
              <a:off x="4165971" y="3851564"/>
              <a:ext cx="4080444" cy="617424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C02F718-DDF1-4D46-B93C-33537C3BD519}"/>
                </a:ext>
              </a:extLst>
            </p:cNvPr>
            <p:cNvSpPr/>
            <p:nvPr/>
          </p:nvSpPr>
          <p:spPr>
            <a:xfrm>
              <a:off x="6316378" y="3851564"/>
              <a:ext cx="3860073" cy="1206367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검색 결과에 해당되는 내용을 대륙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나라 부분으로 나누어서 보여준다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.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[ </a:t>
              </a:r>
              <a:r>
                <a:rPr lang="en-US" altLang="ko-KR" dirty="0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&lt;li&gt; </a:t>
              </a:r>
              <a:r>
                <a:rPr lang="ko-KR" altLang="en-US" dirty="0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태그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사용 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]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Click: 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해당 대륙 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or 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나라 페이지로 이동</a:t>
              </a:r>
              <a:endParaRPr lang="en-US" altLang="ko-KR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[</a:t>
              </a:r>
              <a:r>
                <a:rPr lang="en-US" altLang="ko-KR" dirty="0" err="1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Javascript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이용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]</a:t>
              </a:r>
              <a:endParaRPr lang="ko-KR" altLang="en-US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18" name="TextBox 25">
            <a:extLst>
              <a:ext uri="{FF2B5EF4-FFF2-40B4-BE49-F238E27FC236}">
                <a16:creationId xmlns:a16="http://schemas.microsoft.com/office/drawing/2014/main" id="{3801A069-241A-439D-8180-806DB76A4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검색 결과 페이지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키워드 검색 결과를 보여줌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1B4906-C4DB-44B2-928A-E51AD65B08E2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B339C1-47E2-4C1F-B996-4C6C9DDE3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E47AC43-A2BC-4F78-8588-9854F889B76C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5">
            <a:extLst>
              <a:ext uri="{FF2B5EF4-FFF2-40B4-BE49-F238E27FC236}">
                <a16:creationId xmlns:a16="http://schemas.microsoft.com/office/drawing/2014/main" id="{B26D4748-A24C-4572-BB49-47F3D8ABB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C9E8A1-620C-4AAA-A874-595FC5EC4707}"/>
              </a:ext>
            </a:extLst>
          </p:cNvPr>
          <p:cNvSpPr/>
          <p:nvPr/>
        </p:nvSpPr>
        <p:spPr>
          <a:xfrm>
            <a:off x="4811362" y="2620753"/>
            <a:ext cx="2128281" cy="181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ECCA46-D6D0-49C7-94EE-8939A928E9DE}"/>
              </a:ext>
            </a:extLst>
          </p:cNvPr>
          <p:cNvGrpSpPr/>
          <p:nvPr/>
        </p:nvGrpSpPr>
        <p:grpSpPr>
          <a:xfrm>
            <a:off x="280865" y="2711338"/>
            <a:ext cx="4530497" cy="2156758"/>
            <a:chOff x="6316379" y="3474304"/>
            <a:chExt cx="4182807" cy="1366637"/>
          </a:xfrm>
          <a:solidFill>
            <a:schemeClr val="bg1"/>
          </a:solidFill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732E50C-57B7-4E00-BBFB-E447B80A65DF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flipV="1">
              <a:off x="8025106" y="3474304"/>
              <a:ext cx="2474080" cy="37726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A25649B-4BFE-4A11-ADC3-F732F849E808}"/>
                </a:ext>
              </a:extLst>
            </p:cNvPr>
            <p:cNvSpPr/>
            <p:nvPr/>
          </p:nvSpPr>
          <p:spPr>
            <a:xfrm>
              <a:off x="6316379" y="3851564"/>
              <a:ext cx="3417454" cy="989377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검색어를 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GET 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방식으로 넘긴 다음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DB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에서 검색한 결과를 가져와서 보여준다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.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[ </a:t>
              </a:r>
              <a:r>
                <a:rPr lang="en-US" altLang="ko-KR" dirty="0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PHP, DB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사용 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]</a:t>
              </a:r>
              <a:endParaRPr lang="ko-KR" altLang="en-US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862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8B77CC-D886-478D-9903-63AA996A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34" y="2534464"/>
            <a:ext cx="7134616" cy="4199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55D1BE-B6FD-4B8E-9393-36064159167E}"/>
              </a:ext>
            </a:extLst>
          </p:cNvPr>
          <p:cNvSpPr txBox="1"/>
          <p:nvPr/>
        </p:nvSpPr>
        <p:spPr>
          <a:xfrm>
            <a:off x="486386" y="1856039"/>
            <a:ext cx="1119761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사용자가 볼 수 있는 모든 대륙과 나라 목록을 보여준다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B5B4AC-0DE9-4351-94EB-4C1B78DE5DDB}"/>
              </a:ext>
            </a:extLst>
          </p:cNvPr>
          <p:cNvSpPr/>
          <p:nvPr/>
        </p:nvSpPr>
        <p:spPr>
          <a:xfrm>
            <a:off x="3127365" y="4800274"/>
            <a:ext cx="5460454" cy="1933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C742D7-55E2-4635-945A-A86AF3220A45}"/>
              </a:ext>
            </a:extLst>
          </p:cNvPr>
          <p:cNvGrpSpPr/>
          <p:nvPr/>
        </p:nvGrpSpPr>
        <p:grpSpPr>
          <a:xfrm>
            <a:off x="5901179" y="3110845"/>
            <a:ext cx="5949638" cy="2010886"/>
            <a:chOff x="4903086" y="5020559"/>
            <a:chExt cx="5348335" cy="1274205"/>
          </a:xfrm>
          <a:solidFill>
            <a:schemeClr val="bg1"/>
          </a:solidFill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A6FDD3F-7588-4F77-941E-EE0461F839C8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4903086" y="5657661"/>
              <a:ext cx="1627028" cy="393572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C02F718-DDF1-4D46-B93C-33537C3BD519}"/>
                </a:ext>
              </a:extLst>
            </p:cNvPr>
            <p:cNvSpPr/>
            <p:nvPr/>
          </p:nvSpPr>
          <p:spPr>
            <a:xfrm>
              <a:off x="6530114" y="5020559"/>
              <a:ext cx="3721307" cy="127420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초기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모든 대륙과 나라의 목록을 보여준다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.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[ </a:t>
              </a:r>
              <a:r>
                <a:rPr lang="en-US" altLang="ko-KR" dirty="0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&lt;table&gt;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태그를 사용 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]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대륙 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click: 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해당 대륙에 속하는 나라 목록을 보여준다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.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[ </a:t>
              </a:r>
              <a:r>
                <a:rPr lang="en-US" altLang="ko-KR" dirty="0" err="1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Javascript</a:t>
              </a:r>
              <a:r>
                <a:rPr lang="en-US" altLang="ko-KR" dirty="0">
                  <a:solidFill>
                    <a:schemeClr val="tx1"/>
                  </a:solidFill>
                  <a:highlight>
                    <a:srgbClr val="E1E7E4"/>
                  </a:highligh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PHP, DB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사용 </a:t>
              </a:r>
              <a:r>
                <a:rPr lang="en-US" altLang="ko-KR" dirty="0">
                  <a:solidFill>
                    <a:schemeClr val="tx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]</a:t>
              </a:r>
              <a:endParaRPr lang="ko-KR" altLang="en-US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DD51-D5D8-41F8-96DB-77C418D42763}"/>
              </a:ext>
            </a:extLst>
          </p:cNvPr>
          <p:cNvGrpSpPr/>
          <p:nvPr/>
        </p:nvGrpSpPr>
        <p:grpSpPr>
          <a:xfrm>
            <a:off x="118155" y="222212"/>
            <a:ext cx="5138090" cy="1446550"/>
            <a:chOff x="118155" y="222212"/>
            <a:chExt cx="5138090" cy="1446550"/>
          </a:xfrm>
        </p:grpSpPr>
        <p:sp>
          <p:nvSpPr>
            <p:cNvPr id="19" name="TextBox 25">
              <a:extLst>
                <a:ext uri="{FF2B5EF4-FFF2-40B4-BE49-F238E27FC236}">
                  <a16:creationId xmlns:a16="http://schemas.microsoft.com/office/drawing/2014/main" id="{82CE18C2-1BE7-49F0-A760-D4B06DBBA2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781" y="1171144"/>
              <a:ext cx="4176464" cy="311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lnSpc>
                  <a:spcPts val="1700"/>
                </a:lnSpc>
              </a:pPr>
              <a:r>
                <a:rPr lang="ko-KR" altLang="en-US" dirty="0" err="1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조선일보명조" panose="02030304000000000000" pitchFamily="18" charset="-127"/>
                </a:rPr>
                <a:t>모아보기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조선일보명조" panose="02030304000000000000" pitchFamily="18" charset="-127"/>
                </a:rPr>
                <a:t> 페이지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조선일보명조" panose="02030304000000000000" pitchFamily="18" charset="-127"/>
                </a:rPr>
                <a:t>모든 대륙과 나라의 목록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4649244-2E94-4633-A8BF-FF21D8647849}"/>
                </a:ext>
              </a:extLst>
            </p:cNvPr>
            <p:cNvCxnSpPr/>
            <p:nvPr/>
          </p:nvCxnSpPr>
          <p:spPr>
            <a:xfrm>
              <a:off x="226167" y="348324"/>
              <a:ext cx="4464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F14839-D967-484D-9308-8742A0EA5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55" y="222212"/>
              <a:ext cx="2736304" cy="144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8800" dirty="0">
                  <a:latin typeface="나눔고딕 ExtraBold" pitchFamily="50" charset="-127"/>
                  <a:ea typeface="나눔고딕 ExtraBold" pitchFamily="50" charset="-127"/>
                </a:rPr>
                <a:t>2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8EF86AE-5490-4A18-9FEE-287305316E3A}"/>
                </a:ext>
              </a:extLst>
            </p:cNvPr>
            <p:cNvCxnSpPr/>
            <p:nvPr/>
          </p:nvCxnSpPr>
          <p:spPr>
            <a:xfrm>
              <a:off x="226167" y="1668762"/>
              <a:ext cx="4464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5">
              <a:extLst>
                <a:ext uri="{FF2B5EF4-FFF2-40B4-BE49-F238E27FC236}">
                  <a16:creationId xmlns:a16="http://schemas.microsoft.com/office/drawing/2014/main" id="{CEAD09C3-3524-4862-8819-20506DFF7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231" y="516634"/>
              <a:ext cx="410445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28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ONE STEP</a:t>
              </a:r>
              <a:r>
                <a:rPr lang="ko-KR" altLang="en-US" sz="28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의 개발</a:t>
              </a:r>
              <a:endPara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147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D55D1BE-B6FD-4B8E-9393-36064159167E}"/>
              </a:ext>
            </a:extLst>
          </p:cNvPr>
          <p:cNvSpPr txBox="1"/>
          <p:nvPr/>
        </p:nvSpPr>
        <p:spPr>
          <a:xfrm>
            <a:off x="486386" y="1856039"/>
            <a:ext cx="317121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MySQL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활용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661B49-DAB0-44F2-9B07-264292DD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76" y="2504980"/>
            <a:ext cx="3719109" cy="4084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AF4B11-2E3A-415B-83BC-06C62018412B}"/>
              </a:ext>
            </a:extLst>
          </p:cNvPr>
          <p:cNvSpPr/>
          <p:nvPr/>
        </p:nvSpPr>
        <p:spPr>
          <a:xfrm>
            <a:off x="460986" y="2997770"/>
            <a:ext cx="3345731" cy="1462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31EC7B-2A82-47B5-98BF-4A23AD1A8265}"/>
              </a:ext>
            </a:extLst>
          </p:cNvPr>
          <p:cNvGrpSpPr/>
          <p:nvPr/>
        </p:nvGrpSpPr>
        <p:grpSpPr>
          <a:xfrm>
            <a:off x="118155" y="222212"/>
            <a:ext cx="6346144" cy="1446550"/>
            <a:chOff x="118155" y="222212"/>
            <a:chExt cx="6346144" cy="1446550"/>
          </a:xfrm>
        </p:grpSpPr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37434147-33EE-4AFF-9FE0-462489814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780" y="1171144"/>
              <a:ext cx="5384519" cy="311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lnSpc>
                  <a:spcPts val="1700"/>
                </a:lnSpc>
              </a:pP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조선일보명조" panose="02030304000000000000" pitchFamily="18" charset="-127"/>
                </a:rPr>
                <a:t>Database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조선일보명조" panose="02030304000000000000" pitchFamily="18" charset="-127"/>
                </a:rPr>
                <a:t> 구현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4CF6FF6-95AF-442D-8C42-0D5B5AFDB006}"/>
                </a:ext>
              </a:extLst>
            </p:cNvPr>
            <p:cNvCxnSpPr/>
            <p:nvPr/>
          </p:nvCxnSpPr>
          <p:spPr>
            <a:xfrm>
              <a:off x="226167" y="348324"/>
              <a:ext cx="4464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F3CB60-F7F5-477B-B4FA-2B02CC33F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55" y="222212"/>
              <a:ext cx="2736304" cy="144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8800" dirty="0">
                  <a:latin typeface="나눔고딕 ExtraBold" pitchFamily="50" charset="-127"/>
                  <a:ea typeface="나눔고딕 ExtraBold" pitchFamily="50" charset="-127"/>
                </a:rPr>
                <a:t>2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E68DF6F-54CF-4A40-A54E-7C601BBA38FE}"/>
                </a:ext>
              </a:extLst>
            </p:cNvPr>
            <p:cNvCxnSpPr/>
            <p:nvPr/>
          </p:nvCxnSpPr>
          <p:spPr>
            <a:xfrm>
              <a:off x="226167" y="1668762"/>
              <a:ext cx="4464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6F828A85-DC50-46CD-9249-C152EC631C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231" y="516634"/>
              <a:ext cx="410445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28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ONE STEP</a:t>
              </a:r>
              <a:r>
                <a:rPr lang="ko-KR" altLang="en-US" sz="28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의 개발</a:t>
              </a:r>
              <a:endPara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C9F5C1A-D567-4ADC-9A18-44D6E91FF2F9}"/>
              </a:ext>
            </a:extLst>
          </p:cNvPr>
          <p:cNvSpPr txBox="1"/>
          <p:nvPr/>
        </p:nvSpPr>
        <p:spPr>
          <a:xfrm>
            <a:off x="5996666" y="1864128"/>
            <a:ext cx="41612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DBMS: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phpmyadmin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F14C410-322F-4643-84B6-3FD2604C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796" y="2460702"/>
            <a:ext cx="7014984" cy="412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79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B4E4D2-8179-43D2-A736-8DC96615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89" y="3375589"/>
            <a:ext cx="5386546" cy="31702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B1A6C1-612E-4879-AA53-8803AC8B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67" y="1855141"/>
            <a:ext cx="5386546" cy="317029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51B8E9-CE96-41FF-892E-A603DE963C22}"/>
              </a:ext>
            </a:extLst>
          </p:cNvPr>
          <p:cNvGrpSpPr/>
          <p:nvPr/>
        </p:nvGrpSpPr>
        <p:grpSpPr>
          <a:xfrm>
            <a:off x="118155" y="222212"/>
            <a:ext cx="6346144" cy="1446550"/>
            <a:chOff x="118155" y="222212"/>
            <a:chExt cx="6346144" cy="1446550"/>
          </a:xfrm>
        </p:grpSpPr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CE4BA285-C16C-4F88-B9DB-62F101079C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780" y="1171144"/>
              <a:ext cx="5384519" cy="311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lnSpc>
                  <a:spcPts val="1700"/>
                </a:lnSpc>
              </a:pP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조선일보명조" panose="02030304000000000000" pitchFamily="18" charset="-127"/>
                </a:rPr>
                <a:t>Database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조선일보명조" panose="02030304000000000000" pitchFamily="18" charset="-127"/>
                </a:rPr>
                <a:t> 구현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05C0C3-E5D3-4CC0-9869-693F19C7A30E}"/>
                </a:ext>
              </a:extLst>
            </p:cNvPr>
            <p:cNvCxnSpPr/>
            <p:nvPr/>
          </p:nvCxnSpPr>
          <p:spPr>
            <a:xfrm>
              <a:off x="226167" y="348324"/>
              <a:ext cx="4464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A5A29D-CECF-4303-B6D2-D70DF0370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55" y="222212"/>
              <a:ext cx="2736304" cy="144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8800" dirty="0">
                  <a:latin typeface="나눔고딕 ExtraBold" pitchFamily="50" charset="-127"/>
                  <a:ea typeface="나눔고딕 ExtraBold" pitchFamily="50" charset="-127"/>
                </a:rPr>
                <a:t>2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00D4853-1412-4C80-900E-BF463F84A491}"/>
                </a:ext>
              </a:extLst>
            </p:cNvPr>
            <p:cNvCxnSpPr/>
            <p:nvPr/>
          </p:nvCxnSpPr>
          <p:spPr>
            <a:xfrm>
              <a:off x="226167" y="1668762"/>
              <a:ext cx="4464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E1D73C90-CA36-4DD8-9D2A-D4A526355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231" y="516634"/>
              <a:ext cx="410445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28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ONE STEP</a:t>
              </a:r>
              <a:r>
                <a:rPr lang="ko-KR" altLang="en-US" sz="28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의 개발</a:t>
              </a:r>
              <a:endPara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55D1BE-B6FD-4B8E-9393-36064159167E}"/>
              </a:ext>
            </a:extLst>
          </p:cNvPr>
          <p:cNvSpPr txBox="1"/>
          <p:nvPr/>
        </p:nvSpPr>
        <p:spPr>
          <a:xfrm>
            <a:off x="5860671" y="6007546"/>
            <a:ext cx="409689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country,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continents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테이블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BD9AC5-CC8B-4240-84B8-9F31307B96F8}"/>
              </a:ext>
            </a:extLst>
          </p:cNvPr>
          <p:cNvSpPr txBox="1"/>
          <p:nvPr/>
        </p:nvSpPr>
        <p:spPr>
          <a:xfrm>
            <a:off x="9483012" y="4612926"/>
            <a:ext cx="309759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 SQL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 이용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4CBD1F-A641-4044-9C87-61282CDEA266}"/>
              </a:ext>
            </a:extLst>
          </p:cNvPr>
          <p:cNvGrpSpPr/>
          <p:nvPr/>
        </p:nvGrpSpPr>
        <p:grpSpPr>
          <a:xfrm>
            <a:off x="5954344" y="1089791"/>
            <a:ext cx="5962466" cy="3423004"/>
            <a:chOff x="4276509" y="1274182"/>
            <a:chExt cx="7531586" cy="404038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CB0294E-BC51-4E3F-A048-128FD9CAF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6509" y="1274182"/>
              <a:ext cx="7531586" cy="404038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C314EF-2056-4108-9682-C0BC1C562A97}"/>
                </a:ext>
              </a:extLst>
            </p:cNvPr>
            <p:cNvSpPr/>
            <p:nvPr/>
          </p:nvSpPr>
          <p:spPr>
            <a:xfrm>
              <a:off x="4862349" y="2833628"/>
              <a:ext cx="1717964" cy="1770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FA61DA-063A-46B5-9E69-BC8AB6F2C967}"/>
                </a:ext>
              </a:extLst>
            </p:cNvPr>
            <p:cNvSpPr/>
            <p:nvPr/>
          </p:nvSpPr>
          <p:spPr>
            <a:xfrm>
              <a:off x="4862349" y="3761040"/>
              <a:ext cx="1570182" cy="1770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467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8A685B53-DFFD-4321-8628-3BBC8CCB9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  <a:hlinkClick r:id="rId2"/>
              </a:rPr>
              <a:t>http://onesteptrip.dothome.co.kr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F670E9-84E2-4AD4-B68E-EA2B7EAD3923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EE215-00C8-48E0-94CC-8CCFDCBF9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D6C967-BCD3-45A9-9927-1B63D87D18E6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5">
            <a:extLst>
              <a:ext uri="{FF2B5EF4-FFF2-40B4-BE49-F238E27FC236}">
                <a16:creationId xmlns:a16="http://schemas.microsoft.com/office/drawing/2014/main" id="{FC1D8F9F-FCD1-43FC-9015-2286C5CC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시연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393647-A37C-4A74-8AF6-CADBFBCCFB8F}"/>
              </a:ext>
            </a:extLst>
          </p:cNvPr>
          <p:cNvGrpSpPr/>
          <p:nvPr/>
        </p:nvGrpSpPr>
        <p:grpSpPr>
          <a:xfrm>
            <a:off x="2477313" y="2666788"/>
            <a:ext cx="7237373" cy="2879271"/>
            <a:chOff x="2518410" y="1973580"/>
            <a:chExt cx="7155180" cy="291084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B5ABD1C-0134-4BE6-AEF3-C14C862A4BC4}"/>
                </a:ext>
              </a:extLst>
            </p:cNvPr>
            <p:cNvSpPr/>
            <p:nvPr/>
          </p:nvSpPr>
          <p:spPr>
            <a:xfrm>
              <a:off x="2518410" y="1973580"/>
              <a:ext cx="7155180" cy="2910840"/>
            </a:xfrm>
            <a:prstGeom prst="rect">
              <a:avLst/>
            </a:prstGeom>
            <a:solidFill>
              <a:srgbClr val="F2F2F2">
                <a:alpha val="65098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hlinkClick r:id="rId2"/>
              <a:extLst>
                <a:ext uri="{FF2B5EF4-FFF2-40B4-BE49-F238E27FC236}">
                  <a16:creationId xmlns:a16="http://schemas.microsoft.com/office/drawing/2014/main" id="{D9C00D09-8C80-4702-BB6F-E94E48E41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533" y="2438291"/>
              <a:ext cx="6354934" cy="1981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22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8F72B5-5946-4BB1-A02A-D69BEDC29E9C}"/>
              </a:ext>
            </a:extLst>
          </p:cNvPr>
          <p:cNvSpPr txBox="1"/>
          <p:nvPr/>
        </p:nvSpPr>
        <p:spPr>
          <a:xfrm>
            <a:off x="3647728" y="2710719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_고양일산 L" panose="020B0303000000020004" pitchFamily="50" charset="-127"/>
                <a:ea typeface="_고양일산 L" panose="020B0303000000020004" pitchFamily="50" charset="-127"/>
              </a:rPr>
              <a:t>감사합니다</a:t>
            </a:r>
            <a:endParaRPr lang="en-US" altLang="ko-KR" sz="4400" dirty="0">
              <a:solidFill>
                <a:schemeClr val="bg1"/>
              </a:solidFill>
              <a:latin typeface="_고양일산 L" panose="020B0303000000020004" pitchFamily="50" charset="-127"/>
              <a:ea typeface="_고양일산 L" panose="020B030300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75D9DF6-71E1-40ED-ACE4-326947F77465}"/>
              </a:ext>
            </a:extLst>
          </p:cNvPr>
          <p:cNvCxnSpPr/>
          <p:nvPr/>
        </p:nvCxnSpPr>
        <p:spPr>
          <a:xfrm>
            <a:off x="4583832" y="2203130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894D086-6961-4719-849F-110DE196F2FB}"/>
              </a:ext>
            </a:extLst>
          </p:cNvPr>
          <p:cNvSpPr/>
          <p:nvPr/>
        </p:nvSpPr>
        <p:spPr>
          <a:xfrm rot="5400000">
            <a:off x="4559001" y="2180334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AE31548-94D5-4047-AAF5-12DB8D3949B6}"/>
              </a:ext>
            </a:extLst>
          </p:cNvPr>
          <p:cNvSpPr/>
          <p:nvPr/>
        </p:nvSpPr>
        <p:spPr>
          <a:xfrm rot="16200000">
            <a:off x="4350524" y="2348912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793177-2C3E-4AD9-A1E6-65C39BDFE894}"/>
              </a:ext>
            </a:extLst>
          </p:cNvPr>
          <p:cNvCxnSpPr/>
          <p:nvPr/>
        </p:nvCxnSpPr>
        <p:spPr>
          <a:xfrm>
            <a:off x="4134955" y="2710719"/>
            <a:ext cx="35283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26">
            <a:extLst>
              <a:ext uri="{FF2B5EF4-FFF2-40B4-BE49-F238E27FC236}">
                <a16:creationId xmlns:a16="http://schemas.microsoft.com/office/drawing/2014/main" id="{98549640-FB8D-4BEE-A799-6FF77D617B5F}"/>
              </a:ext>
            </a:extLst>
          </p:cNvPr>
          <p:cNvGrpSpPr/>
          <p:nvPr/>
        </p:nvGrpSpPr>
        <p:grpSpPr>
          <a:xfrm>
            <a:off x="4106380" y="3173078"/>
            <a:ext cx="4176464" cy="576064"/>
            <a:chOff x="2843808" y="3573016"/>
            <a:chExt cx="4176464" cy="576064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7D5C2CB-22AC-478A-903C-F614BC49CF5E}"/>
                </a:ext>
              </a:extLst>
            </p:cNvPr>
            <p:cNvCxnSpPr/>
            <p:nvPr/>
          </p:nvCxnSpPr>
          <p:spPr>
            <a:xfrm>
              <a:off x="2843808" y="3861048"/>
              <a:ext cx="41764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6B59B2F-E6EF-43F3-BC59-249AA98FEC21}"/>
                </a:ext>
              </a:extLst>
            </p:cNvPr>
            <p:cNvCxnSpPr/>
            <p:nvPr/>
          </p:nvCxnSpPr>
          <p:spPr>
            <a:xfrm>
              <a:off x="6444208" y="3573016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BF94E8-6EEA-4D3F-B87B-14B5872BA646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0E3D5614-0CE7-44A2-92B0-B8D9355FB187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995064B8-0E00-43E8-BD64-1C7934789A70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1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CB3757E-B428-4AC5-BE2E-CF7DD7701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29" y="2297670"/>
            <a:ext cx="1556157" cy="15561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8CCC8D-7AD5-489C-88EA-FEDCFA69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921" y="2297669"/>
            <a:ext cx="1556157" cy="15561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E0B9542-99DA-4C5D-A9DD-BFA07433D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13" y="2297669"/>
            <a:ext cx="1556157" cy="155615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800E01-2814-4EAE-9028-5A40161B941E}"/>
              </a:ext>
            </a:extLst>
          </p:cNvPr>
          <p:cNvGrpSpPr/>
          <p:nvPr/>
        </p:nvGrpSpPr>
        <p:grpSpPr>
          <a:xfrm>
            <a:off x="1973409" y="4088439"/>
            <a:ext cx="2214994" cy="1434941"/>
            <a:chOff x="1973409" y="4088439"/>
            <a:chExt cx="2214994" cy="1434941"/>
          </a:xfrm>
          <a:solidFill>
            <a:schemeClr val="tx1">
              <a:lumMod val="50000"/>
              <a:lumOff val="50000"/>
              <a:alpha val="25098"/>
            </a:schemeClr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F9ACB2-4748-41B9-9895-62F5D27602D4}"/>
                </a:ext>
              </a:extLst>
            </p:cNvPr>
            <p:cNvSpPr txBox="1"/>
            <p:nvPr/>
          </p:nvSpPr>
          <p:spPr>
            <a:xfrm>
              <a:off x="1973410" y="4088439"/>
              <a:ext cx="221499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/>
                <a:t>류채현</a:t>
              </a:r>
              <a:endParaRPr lang="en-US" altLang="ko-KR" sz="2400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0C63E5-438E-4C42-99BC-721601A7F2D7}"/>
                </a:ext>
              </a:extLst>
            </p:cNvPr>
            <p:cNvSpPr/>
            <p:nvPr/>
          </p:nvSpPr>
          <p:spPr>
            <a:xfrm>
              <a:off x="1973409" y="4600050"/>
              <a:ext cx="2214993" cy="92333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/>
                <a:t>메인</a:t>
              </a:r>
              <a:r>
                <a:rPr lang="en-US" altLang="ko-KR" dirty="0"/>
                <a:t> </a:t>
              </a:r>
              <a:r>
                <a:rPr lang="ko-KR" altLang="en-US" dirty="0"/>
                <a:t>페이지 구현</a:t>
              </a:r>
              <a:endParaRPr lang="en-US" altLang="ko-KR" dirty="0"/>
            </a:p>
            <a:p>
              <a:pPr algn="ctr"/>
              <a:r>
                <a:rPr lang="ko-KR" altLang="en-US" dirty="0"/>
                <a:t>게임 설명 페이지 구현</a:t>
              </a:r>
              <a:endParaRPr lang="en-US" altLang="ko-KR" dirty="0"/>
            </a:p>
            <a:p>
              <a:pPr algn="ctr"/>
              <a:r>
                <a:rPr lang="ko-KR" altLang="en-US" dirty="0"/>
                <a:t>게임 룰 페이지 구현</a:t>
              </a:r>
              <a:endParaRPr lang="en-US" altLang="ko-KR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05C096-4478-480E-8620-F3387588F1D6}"/>
              </a:ext>
            </a:extLst>
          </p:cNvPr>
          <p:cNvGrpSpPr/>
          <p:nvPr/>
        </p:nvGrpSpPr>
        <p:grpSpPr>
          <a:xfrm>
            <a:off x="4988502" y="4088439"/>
            <a:ext cx="2214994" cy="1711940"/>
            <a:chOff x="1973409" y="4088439"/>
            <a:chExt cx="2214994" cy="1711940"/>
          </a:xfrm>
          <a:solidFill>
            <a:schemeClr val="tx1">
              <a:lumMod val="50000"/>
              <a:lumOff val="50000"/>
              <a:alpha val="25098"/>
            </a:schemeClr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B85F5C-05BC-44D4-8595-38F9779D87B3}"/>
                </a:ext>
              </a:extLst>
            </p:cNvPr>
            <p:cNvSpPr txBox="1"/>
            <p:nvPr/>
          </p:nvSpPr>
          <p:spPr>
            <a:xfrm>
              <a:off x="1973410" y="4088439"/>
              <a:ext cx="221499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/>
                <a:t>이상은</a:t>
              </a:r>
              <a:endParaRPr lang="en-US" altLang="ko-KR" sz="2400" b="1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C8FEA26-C838-45BB-B43E-B74CBD177921}"/>
                </a:ext>
              </a:extLst>
            </p:cNvPr>
            <p:cNvSpPr/>
            <p:nvPr/>
          </p:nvSpPr>
          <p:spPr>
            <a:xfrm>
              <a:off x="1973409" y="4600050"/>
              <a:ext cx="2214993" cy="120032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/>
                <a:t>디자인</a:t>
              </a:r>
              <a:endParaRPr lang="en-US" altLang="ko-KR" dirty="0"/>
            </a:p>
            <a:p>
              <a:pPr algn="ctr"/>
              <a:r>
                <a:rPr lang="ko-KR" altLang="en-US" dirty="0"/>
                <a:t>맵 구현</a:t>
              </a:r>
              <a:endParaRPr lang="en-US" altLang="ko-KR" dirty="0"/>
            </a:p>
            <a:p>
              <a:pPr algn="ctr"/>
              <a:r>
                <a:rPr lang="ko-KR" altLang="en-US" dirty="0"/>
                <a:t>먹이 먹기 구현</a:t>
              </a:r>
              <a:endParaRPr lang="en-US" altLang="ko-KR" dirty="0"/>
            </a:p>
            <a:p>
              <a:pPr algn="ctr"/>
              <a:r>
                <a:rPr lang="ko-KR" altLang="en-US" dirty="0"/>
                <a:t>벽 막기 구현</a:t>
              </a:r>
              <a:endParaRPr lang="en-US" altLang="ko-KR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EC857D9-8FF1-41B2-8B15-0C23207C3C8E}"/>
              </a:ext>
            </a:extLst>
          </p:cNvPr>
          <p:cNvGrpSpPr/>
          <p:nvPr/>
        </p:nvGrpSpPr>
        <p:grpSpPr>
          <a:xfrm>
            <a:off x="8003594" y="4088439"/>
            <a:ext cx="2214994" cy="1434941"/>
            <a:chOff x="1973409" y="4088439"/>
            <a:chExt cx="2214994" cy="1434941"/>
          </a:xfrm>
          <a:solidFill>
            <a:schemeClr val="tx1">
              <a:lumMod val="50000"/>
              <a:lumOff val="50000"/>
              <a:alpha val="25098"/>
            </a:schemeClr>
          </a:solidFill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4CA1C0-4D67-49E0-9197-E59CBC594B26}"/>
                </a:ext>
              </a:extLst>
            </p:cNvPr>
            <p:cNvSpPr txBox="1"/>
            <p:nvPr/>
          </p:nvSpPr>
          <p:spPr>
            <a:xfrm>
              <a:off x="1973410" y="4088439"/>
              <a:ext cx="221499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/>
                <a:t>임성제</a:t>
              </a:r>
              <a:endParaRPr lang="en-US" altLang="ko-KR" sz="2400" b="1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BD05C27-9464-4B27-8F72-183ACCF17A4E}"/>
                </a:ext>
              </a:extLst>
            </p:cNvPr>
            <p:cNvSpPr/>
            <p:nvPr/>
          </p:nvSpPr>
          <p:spPr>
            <a:xfrm>
              <a:off x="1973409" y="4600050"/>
              <a:ext cx="2214993" cy="92333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/>
                <a:t>맵 구현</a:t>
              </a:r>
              <a:endParaRPr lang="en-US" altLang="ko-KR" dirty="0"/>
            </a:p>
            <a:p>
              <a:pPr algn="ctr"/>
              <a:r>
                <a:rPr lang="ko-KR" altLang="en-US" dirty="0"/>
                <a:t>상어 움직임</a:t>
              </a:r>
              <a:r>
                <a:rPr lang="en-US" altLang="ko-KR" dirty="0"/>
                <a:t>(</a:t>
              </a:r>
              <a:r>
                <a:rPr lang="ko-KR" altLang="en-US" dirty="0"/>
                <a:t>랜덤</a:t>
              </a:r>
              <a:r>
                <a:rPr lang="en-US" altLang="ko-KR" dirty="0"/>
                <a:t>)</a:t>
              </a:r>
            </a:p>
            <a:p>
              <a:pPr algn="ctr"/>
              <a:r>
                <a:rPr lang="ko-KR" altLang="en-US" dirty="0"/>
                <a:t>캐릭터 키보드 이동</a:t>
              </a:r>
              <a:endParaRPr lang="en-US" altLang="ko-KR" dirty="0"/>
            </a:p>
          </p:txBody>
        </p:sp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CEF618FC-3C01-49CA-89A8-5B5D2BB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1" y="275479"/>
            <a:ext cx="5060577" cy="993028"/>
          </a:xfrm>
        </p:spPr>
        <p:txBody>
          <a:bodyPr>
            <a:noAutofit/>
          </a:bodyPr>
          <a:lstStyle/>
          <a:p>
            <a:r>
              <a:rPr lang="ko-KR" altLang="en-US" sz="3600" dirty="0" err="1">
                <a:solidFill>
                  <a:schemeClr val="tx1"/>
                </a:solidFill>
              </a:rPr>
              <a:t>뻐끔뻐끔의</a:t>
            </a:r>
            <a:r>
              <a:rPr lang="ko-KR" altLang="en-US" sz="3600" dirty="0">
                <a:solidFill>
                  <a:schemeClr val="tx1"/>
                </a:solidFill>
              </a:rPr>
              <a:t> 역할 분담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19F9CCE-2413-4D08-BC8F-B37B58464973}"/>
              </a:ext>
            </a:extLst>
          </p:cNvPr>
          <p:cNvCxnSpPr>
            <a:cxnSpLocks/>
          </p:cNvCxnSpPr>
          <p:nvPr/>
        </p:nvCxnSpPr>
        <p:spPr>
          <a:xfrm>
            <a:off x="300318" y="1277473"/>
            <a:ext cx="59570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1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A5386C-E758-4682-ADDB-8714913006FA}"/>
              </a:ext>
            </a:extLst>
          </p:cNvPr>
          <p:cNvSpPr/>
          <p:nvPr/>
        </p:nvSpPr>
        <p:spPr>
          <a:xfrm>
            <a:off x="5288923" y="1725768"/>
            <a:ext cx="6319234" cy="43530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FB906-96B2-42E9-876B-163A8DDAC4C8}"/>
              </a:ext>
            </a:extLst>
          </p:cNvPr>
          <p:cNvSpPr txBox="1"/>
          <p:nvPr/>
        </p:nvSpPr>
        <p:spPr>
          <a:xfrm>
            <a:off x="469746" y="1767210"/>
            <a:ext cx="34900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배경음악 자동 재생</a:t>
            </a:r>
            <a:r>
              <a:rPr lang="en-US" altLang="ko-KR" dirty="0"/>
              <a:t>(embed)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DESCRIPTION </a:t>
            </a:r>
            <a:r>
              <a:rPr lang="ko-KR" altLang="en-US" dirty="0"/>
              <a:t>클릭 시 게임 설명 페이지로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GAME RULE </a:t>
            </a:r>
            <a:r>
              <a:rPr lang="ko-KR" altLang="en-US" dirty="0"/>
              <a:t>클릭 시</a:t>
            </a:r>
            <a:r>
              <a:rPr lang="en-US" altLang="ko-KR" dirty="0"/>
              <a:t> </a:t>
            </a:r>
            <a:r>
              <a:rPr lang="ko-KR" altLang="en-US" dirty="0"/>
              <a:t>게임 룰 페이지로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SOUND ON/SOUND OFF </a:t>
            </a:r>
            <a:r>
              <a:rPr lang="ko-KR" altLang="en-US" dirty="0"/>
              <a:t>클릭 시 자동재생 중인 배경음악이 꺼지거나 </a:t>
            </a:r>
            <a:r>
              <a:rPr lang="ko-KR" altLang="en-US" dirty="0" err="1"/>
              <a:t>켜짐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GAME START </a:t>
            </a:r>
            <a:r>
              <a:rPr lang="ko-KR" altLang="en-US" dirty="0"/>
              <a:t>클릭 시 게임 화면으로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highlight>
                <a:srgbClr val="CAD4CF"/>
              </a:highlight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3F2797B-A5A9-44F3-ACB0-87A7F5C8C1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9" r="19772" b="5079"/>
          <a:stretch/>
        </p:blipFill>
        <p:spPr>
          <a:xfrm>
            <a:off x="5383226" y="1815836"/>
            <a:ext cx="6141552" cy="4169047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D75790E0-9B11-40AD-AB1A-1A9A241E3481}"/>
              </a:ext>
            </a:extLst>
          </p:cNvPr>
          <p:cNvSpPr txBox="1">
            <a:spLocks/>
          </p:cNvSpPr>
          <p:nvPr/>
        </p:nvSpPr>
        <p:spPr>
          <a:xfrm>
            <a:off x="127947" y="104417"/>
            <a:ext cx="3756212" cy="993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</a:rPr>
              <a:t>뻐끔뻐끔의</a:t>
            </a:r>
            <a:r>
              <a:rPr lang="ko-KR" altLang="en-US" sz="3600" dirty="0">
                <a:solidFill>
                  <a:schemeClr val="tx1"/>
                </a:solidFill>
              </a:rPr>
              <a:t>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BD6C0-C169-4879-BFE3-F306F48A5B7F}"/>
              </a:ext>
            </a:extLst>
          </p:cNvPr>
          <p:cNvSpPr txBox="1"/>
          <p:nvPr/>
        </p:nvSpPr>
        <p:spPr>
          <a:xfrm>
            <a:off x="3648636" y="675529"/>
            <a:ext cx="393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메인 페이지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2C155A8-BD4C-4E24-B13E-63091BB502BC}"/>
              </a:ext>
            </a:extLst>
          </p:cNvPr>
          <p:cNvCxnSpPr>
            <a:cxnSpLocks/>
          </p:cNvCxnSpPr>
          <p:nvPr/>
        </p:nvCxnSpPr>
        <p:spPr>
          <a:xfrm>
            <a:off x="300318" y="1277473"/>
            <a:ext cx="59570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52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B5C72F-B824-4E79-882C-A4E6A6B2E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7" r="44853" b="5079"/>
          <a:stretch/>
        </p:blipFill>
        <p:spPr>
          <a:xfrm>
            <a:off x="537533" y="1668557"/>
            <a:ext cx="3588903" cy="302972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28D30A8-17EC-4B39-A9EC-02F90FEB0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8" r="50000" b="5079"/>
          <a:stretch/>
        </p:blipFill>
        <p:spPr>
          <a:xfrm>
            <a:off x="8117220" y="3429000"/>
            <a:ext cx="3490024" cy="30955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0A9E09-5373-4677-839D-B6A8B3769C98}"/>
              </a:ext>
            </a:extLst>
          </p:cNvPr>
          <p:cNvSpPr txBox="1"/>
          <p:nvPr/>
        </p:nvSpPr>
        <p:spPr>
          <a:xfrm>
            <a:off x="4923259" y="4516747"/>
            <a:ext cx="349002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뻐끔뻐끔</a:t>
            </a:r>
            <a:r>
              <a:rPr lang="en-US" altLang="ko-KR" dirty="0"/>
              <a:t>’ </a:t>
            </a:r>
            <a:r>
              <a:rPr lang="ko-KR" altLang="en-US" dirty="0"/>
              <a:t>게임 진행을 할 때 필요한 규칙을 설명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게임하러 가기 버튼을 누르면 게임화면으로 이동</a:t>
            </a:r>
            <a:endParaRPr lang="en-US" altLang="ko-KR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AD3960D-2FBA-4494-B5F9-7B1ACE759BCE}"/>
              </a:ext>
            </a:extLst>
          </p:cNvPr>
          <p:cNvSpPr txBox="1">
            <a:spLocks/>
          </p:cNvSpPr>
          <p:nvPr/>
        </p:nvSpPr>
        <p:spPr>
          <a:xfrm>
            <a:off x="127947" y="104417"/>
            <a:ext cx="3756212" cy="993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</a:rPr>
              <a:t>뻐끔뻐끔의</a:t>
            </a:r>
            <a:r>
              <a:rPr lang="ko-KR" altLang="en-US" sz="3600" dirty="0">
                <a:solidFill>
                  <a:schemeClr val="tx1"/>
                </a:solidFill>
              </a:rPr>
              <a:t> 개발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975F5-9CB4-43A2-A775-530AA42D2BAD}"/>
              </a:ext>
            </a:extLst>
          </p:cNvPr>
          <p:cNvSpPr txBox="1"/>
          <p:nvPr/>
        </p:nvSpPr>
        <p:spPr>
          <a:xfrm>
            <a:off x="3648636" y="675529"/>
            <a:ext cx="393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</a:rPr>
              <a:t>Description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Game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Rule</a:t>
            </a:r>
            <a:r>
              <a:rPr lang="ko-KR" altLang="en-US" dirty="0">
                <a:latin typeface="+mn-ea"/>
              </a:rPr>
              <a:t> 페이지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027DF93-2055-4D19-A9E2-947EF3CC836B}"/>
              </a:ext>
            </a:extLst>
          </p:cNvPr>
          <p:cNvCxnSpPr>
            <a:cxnSpLocks/>
          </p:cNvCxnSpPr>
          <p:nvPr/>
        </p:nvCxnSpPr>
        <p:spPr>
          <a:xfrm>
            <a:off x="300318" y="1277473"/>
            <a:ext cx="59570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FFB906-96B2-42E9-876B-163A8DDAC4C8}"/>
              </a:ext>
            </a:extLst>
          </p:cNvPr>
          <p:cNvSpPr txBox="1"/>
          <p:nvPr/>
        </p:nvSpPr>
        <p:spPr>
          <a:xfrm>
            <a:off x="3775166" y="1788327"/>
            <a:ext cx="349002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뻐끔뻐끔</a:t>
            </a:r>
            <a:r>
              <a:rPr lang="en-US" altLang="ko-KR" dirty="0"/>
              <a:t>’ </a:t>
            </a:r>
            <a:r>
              <a:rPr lang="ko-KR" altLang="en-US" dirty="0"/>
              <a:t>게임의 전반적인 설명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게임하러 가기 버튼을 누르면 게임화면으로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646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5A70F-F22C-46F4-B793-7612B83B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2" y="275479"/>
            <a:ext cx="3756212" cy="993028"/>
          </a:xfrm>
        </p:spPr>
        <p:txBody>
          <a:bodyPr>
            <a:normAutofit/>
          </a:bodyPr>
          <a:lstStyle/>
          <a:p>
            <a:r>
              <a:rPr lang="ko-KR" altLang="en-US" sz="3600" dirty="0" err="1">
                <a:solidFill>
                  <a:schemeClr val="tx1"/>
                </a:solidFill>
              </a:rPr>
              <a:t>뻐끔뻐끔의</a:t>
            </a:r>
            <a:r>
              <a:rPr lang="ko-KR" altLang="en-US" sz="3600" dirty="0">
                <a:solidFill>
                  <a:schemeClr val="tx1"/>
                </a:solidFill>
              </a:rPr>
              <a:t> 개발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4770FC-27E2-4C1D-B0D2-306CA4F3D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17" y="1444911"/>
            <a:ext cx="6535271" cy="5040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7B2FF9-5AB2-4839-A3F6-E942CFFF1553}"/>
              </a:ext>
            </a:extLst>
          </p:cNvPr>
          <p:cNvSpPr txBox="1"/>
          <p:nvPr/>
        </p:nvSpPr>
        <p:spPr>
          <a:xfrm>
            <a:off x="3648636" y="675529"/>
            <a:ext cx="393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게임 페이지 </a:t>
            </a:r>
            <a:r>
              <a:rPr lang="en-US" altLang="ko-KR" dirty="0">
                <a:latin typeface="+mn-ea"/>
              </a:rPr>
              <a:t>(Main.html)</a:t>
            </a:r>
            <a:endParaRPr lang="ko-KR" altLang="en-US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E95485-B906-49A5-B16C-43EE4F9A0ED3}"/>
              </a:ext>
            </a:extLst>
          </p:cNvPr>
          <p:cNvCxnSpPr>
            <a:cxnSpLocks/>
          </p:cNvCxnSpPr>
          <p:nvPr/>
        </p:nvCxnSpPr>
        <p:spPr>
          <a:xfrm>
            <a:off x="300318" y="1277473"/>
            <a:ext cx="59570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EABC3A-87C4-431D-857C-1C4CC2A2EBAD}"/>
              </a:ext>
            </a:extLst>
          </p:cNvPr>
          <p:cNvSpPr txBox="1"/>
          <p:nvPr/>
        </p:nvSpPr>
        <p:spPr>
          <a:xfrm>
            <a:off x="336176" y="1604682"/>
            <a:ext cx="45764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FFEDB9"/>
                </a:highlight>
                <a:latin typeface="+mn-ea"/>
              </a:rPr>
              <a:t>키보드</a:t>
            </a:r>
            <a:r>
              <a:rPr lang="ko-KR" altLang="en-US" dirty="0">
                <a:latin typeface="+mn-ea"/>
              </a:rPr>
              <a:t>를 통해 캐릭터 이동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먹이의 위치와 먹은 먹이인지를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에 저장해두고 </a:t>
            </a:r>
            <a:r>
              <a:rPr lang="ko-KR" altLang="en-US" dirty="0">
                <a:highlight>
                  <a:srgbClr val="FFEDB9"/>
                </a:highlight>
                <a:latin typeface="+mn-ea"/>
              </a:rPr>
              <a:t>캐릭터와 먹이가 닿으면 점수 올라가도록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상어는 먹이 위를 지나가도 아무런 문제가 없도록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FFEDB9"/>
                </a:highlight>
                <a:latin typeface="+mn-ea"/>
              </a:rPr>
              <a:t>캐릭터와 상어가 닿을 경우</a:t>
            </a:r>
            <a:r>
              <a:rPr lang="ko-KR" altLang="en-US" dirty="0">
                <a:latin typeface="+mn-ea"/>
              </a:rPr>
              <a:t> 라이프 하나 사라지도록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상어의 움직임은 랜덤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가던 길을 돌아가지는 않음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)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캐릭터와 상어 모두 </a:t>
            </a:r>
            <a:r>
              <a:rPr lang="ko-KR" altLang="en-US" dirty="0">
                <a:highlight>
                  <a:srgbClr val="FFEDB9"/>
                </a:highlight>
                <a:latin typeface="+mn-ea"/>
              </a:rPr>
              <a:t>벽을 지나갈 수 없도록</a:t>
            </a:r>
            <a:r>
              <a:rPr lang="ko-KR" altLang="en-US" dirty="0">
                <a:latin typeface="+mn-ea"/>
              </a:rPr>
              <a:t>         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벽의 위치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에 저장해둔 뒤 계산하여 지나가지 못하도록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highlight>
                  <a:srgbClr val="FFEDB9"/>
                </a:highlight>
                <a:latin typeface="+mn-ea"/>
              </a:rPr>
              <a:t>라운드</a:t>
            </a:r>
            <a:r>
              <a:rPr lang="en-US" altLang="ko-KR" dirty="0">
                <a:highlight>
                  <a:srgbClr val="FFEDB9"/>
                </a:highlight>
                <a:latin typeface="+mn-ea"/>
              </a:rPr>
              <a:t>, </a:t>
            </a:r>
            <a:r>
              <a:rPr lang="ko-KR" altLang="en-US" dirty="0">
                <a:highlight>
                  <a:srgbClr val="FFEDB9"/>
                </a:highlight>
                <a:latin typeface="+mn-ea"/>
              </a:rPr>
              <a:t>점수</a:t>
            </a:r>
            <a:r>
              <a:rPr lang="en-US" altLang="ko-KR" dirty="0">
                <a:highlight>
                  <a:srgbClr val="FFEDB9"/>
                </a:highlight>
                <a:latin typeface="+mn-ea"/>
              </a:rPr>
              <a:t>, </a:t>
            </a:r>
            <a:r>
              <a:rPr lang="ko-KR" altLang="en-US" dirty="0">
                <a:highlight>
                  <a:srgbClr val="FFEDB9"/>
                </a:highlight>
                <a:latin typeface="+mn-ea"/>
              </a:rPr>
              <a:t>플레이 시간</a:t>
            </a:r>
            <a:r>
              <a:rPr lang="en-US" altLang="ko-KR" dirty="0">
                <a:highlight>
                  <a:srgbClr val="FFEDB9"/>
                </a:highlight>
                <a:latin typeface="+mn-ea"/>
              </a:rPr>
              <a:t>, </a:t>
            </a:r>
            <a:r>
              <a:rPr lang="ko-KR" altLang="en-US" dirty="0">
                <a:highlight>
                  <a:srgbClr val="FFEDB9"/>
                </a:highlight>
                <a:latin typeface="+mn-ea"/>
              </a:rPr>
              <a:t>라이프</a:t>
            </a:r>
            <a:r>
              <a:rPr lang="ko-KR" altLang="en-US" dirty="0">
                <a:latin typeface="+mn-ea"/>
              </a:rPr>
              <a:t>를 게임 화면 아래에서 볼 수 있도록</a:t>
            </a:r>
          </a:p>
        </p:txBody>
      </p:sp>
    </p:spTree>
    <p:extLst>
      <p:ext uri="{BB962C8B-B14F-4D97-AF65-F5344CB8AC3E}">
        <p14:creationId xmlns:p14="http://schemas.microsoft.com/office/powerpoint/2010/main" val="23800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506E513-F3FF-47AD-8CB9-BEF7963D9A89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07FFCFBA-E230-46B5-8789-9536D8E2E60C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09BB1884-4BC0-41FC-BA82-D3BDDB7FFE84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E91F3F-16C8-46B0-8AA3-95B813E3E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32" y="2449035"/>
            <a:ext cx="6427934" cy="195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3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8A685B53-DFFD-4321-8628-3BBC8CCB9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역할을 나누어 효율성을 높임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F670E9-84E2-4AD4-B68E-EA2B7EAD3923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EE215-00C8-48E0-94CC-8CCFDCBF9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D6C967-BCD3-45A9-9927-1B63D87D18E6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5">
            <a:extLst>
              <a:ext uri="{FF2B5EF4-FFF2-40B4-BE49-F238E27FC236}">
                <a16:creationId xmlns:a16="http://schemas.microsoft.com/office/drawing/2014/main" id="{FC1D8F9F-FCD1-43FC-9015-2286C5CC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 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역할 분담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CB3757E-B428-4AC5-BE2E-CF7DD7701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29" y="2297670"/>
            <a:ext cx="1556157" cy="15561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8CCC8D-7AD5-489C-88EA-FEDCFA69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921" y="2297669"/>
            <a:ext cx="1556157" cy="15561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E0B9542-99DA-4C5D-A9DD-BFA07433D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13" y="2297669"/>
            <a:ext cx="1556157" cy="155615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800E01-2814-4EAE-9028-5A40161B941E}"/>
              </a:ext>
            </a:extLst>
          </p:cNvPr>
          <p:cNvGrpSpPr/>
          <p:nvPr/>
        </p:nvGrpSpPr>
        <p:grpSpPr>
          <a:xfrm>
            <a:off x="1973409" y="4088439"/>
            <a:ext cx="2214994" cy="1711940"/>
            <a:chOff x="1973409" y="4088439"/>
            <a:chExt cx="2214994" cy="1711940"/>
          </a:xfrm>
          <a:solidFill>
            <a:srgbClr val="FFFFFF">
              <a:alpha val="25098"/>
            </a:srgbClr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F9ACB2-4748-41B9-9895-62F5D27602D4}"/>
                </a:ext>
              </a:extLst>
            </p:cNvPr>
            <p:cNvSpPr txBox="1"/>
            <p:nvPr/>
          </p:nvSpPr>
          <p:spPr>
            <a:xfrm>
              <a:off x="1973410" y="4088439"/>
              <a:ext cx="221499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/>
                <a:t>류채현</a:t>
              </a:r>
              <a:endParaRPr lang="en-US" altLang="ko-KR" sz="2400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0C63E5-438E-4C42-99BC-721601A7F2D7}"/>
                </a:ext>
              </a:extLst>
            </p:cNvPr>
            <p:cNvSpPr/>
            <p:nvPr/>
          </p:nvSpPr>
          <p:spPr>
            <a:xfrm>
              <a:off x="1973409" y="4600050"/>
              <a:ext cx="2214993" cy="120032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/>
                <a:t>팀장</a:t>
              </a:r>
              <a:endParaRPr lang="en-US" altLang="ko-KR" dirty="0"/>
            </a:p>
            <a:p>
              <a:pPr algn="ctr"/>
              <a:r>
                <a:rPr lang="ko-KR" altLang="en-US" dirty="0"/>
                <a:t>나라 페이지</a:t>
              </a:r>
              <a:endParaRPr lang="en-US" altLang="ko-KR" dirty="0"/>
            </a:p>
            <a:p>
              <a:pPr algn="ctr"/>
              <a:r>
                <a:rPr lang="ko-KR" altLang="en-US" dirty="0"/>
                <a:t>구글 지도 </a:t>
              </a:r>
              <a:r>
                <a:rPr lang="en-US" altLang="ko-KR" dirty="0"/>
                <a:t>API </a:t>
              </a:r>
              <a:r>
                <a:rPr lang="ko-KR" altLang="en-US" dirty="0"/>
                <a:t>연동</a:t>
              </a:r>
              <a:endParaRPr lang="en-US" altLang="ko-KR" dirty="0"/>
            </a:p>
            <a:p>
              <a:pPr algn="ctr"/>
              <a:r>
                <a:rPr lang="en-US" altLang="ko-KR" dirty="0"/>
                <a:t>Plugin(</a:t>
              </a:r>
              <a:r>
                <a:rPr lang="en-US" altLang="ko-KR" dirty="0" err="1"/>
                <a:t>bxSlider</a:t>
              </a:r>
              <a:r>
                <a:rPr lang="en-US" altLang="ko-KR" dirty="0"/>
                <a:t>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05C096-4478-480E-8620-F3387588F1D6}"/>
              </a:ext>
            </a:extLst>
          </p:cNvPr>
          <p:cNvGrpSpPr/>
          <p:nvPr/>
        </p:nvGrpSpPr>
        <p:grpSpPr>
          <a:xfrm>
            <a:off x="4988502" y="4088439"/>
            <a:ext cx="2214994" cy="1711940"/>
            <a:chOff x="1973409" y="4088439"/>
            <a:chExt cx="2214994" cy="1711940"/>
          </a:xfrm>
          <a:solidFill>
            <a:srgbClr val="FFFFFF">
              <a:alpha val="25098"/>
            </a:srgbClr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B85F5C-05BC-44D4-8595-38F9779D87B3}"/>
                </a:ext>
              </a:extLst>
            </p:cNvPr>
            <p:cNvSpPr txBox="1"/>
            <p:nvPr/>
          </p:nvSpPr>
          <p:spPr>
            <a:xfrm>
              <a:off x="1973410" y="4088439"/>
              <a:ext cx="221499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/>
                <a:t>이상은</a:t>
              </a:r>
              <a:endParaRPr lang="en-US" altLang="ko-KR" sz="2400" b="1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C8FEA26-C838-45BB-B43E-B74CBD177921}"/>
                </a:ext>
              </a:extLst>
            </p:cNvPr>
            <p:cNvSpPr/>
            <p:nvPr/>
          </p:nvSpPr>
          <p:spPr>
            <a:xfrm>
              <a:off x="1973409" y="4600050"/>
              <a:ext cx="2214993" cy="120032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/>
                <a:t>디자인</a:t>
              </a:r>
              <a:endParaRPr lang="en-US" altLang="ko-KR" dirty="0"/>
            </a:p>
            <a:p>
              <a:pPr algn="ctr"/>
              <a:r>
                <a:rPr lang="ko-KR" altLang="en-US" dirty="0"/>
                <a:t>메인 페이지</a:t>
              </a:r>
              <a:endParaRPr lang="en-US" altLang="ko-KR" dirty="0"/>
            </a:p>
            <a:p>
              <a:pPr algn="ctr"/>
              <a:r>
                <a:rPr lang="ko-KR" altLang="en-US" dirty="0"/>
                <a:t>소개 페이지</a:t>
              </a:r>
              <a:endParaRPr lang="en-US" altLang="ko-KR" dirty="0"/>
            </a:p>
            <a:p>
              <a:pPr algn="ctr"/>
              <a:r>
                <a:rPr lang="en-US" altLang="ko-KR" dirty="0"/>
                <a:t>Plugin </a:t>
              </a:r>
              <a:r>
                <a:rPr lang="ko-KR" altLang="en-US" dirty="0"/>
                <a:t>제작</a:t>
              </a:r>
              <a:endParaRPr lang="en-US" altLang="ko-KR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EC857D9-8FF1-41B2-8B15-0C23207C3C8E}"/>
              </a:ext>
            </a:extLst>
          </p:cNvPr>
          <p:cNvGrpSpPr/>
          <p:nvPr/>
        </p:nvGrpSpPr>
        <p:grpSpPr>
          <a:xfrm>
            <a:off x="8003594" y="4082304"/>
            <a:ext cx="2214994" cy="1711940"/>
            <a:chOff x="1973409" y="4088439"/>
            <a:chExt cx="2214994" cy="1711940"/>
          </a:xfrm>
          <a:solidFill>
            <a:srgbClr val="FFFFFF">
              <a:alpha val="25098"/>
            </a:srgbClr>
          </a:solidFill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4CA1C0-4D67-49E0-9197-E59CBC594B26}"/>
                </a:ext>
              </a:extLst>
            </p:cNvPr>
            <p:cNvSpPr txBox="1"/>
            <p:nvPr/>
          </p:nvSpPr>
          <p:spPr>
            <a:xfrm>
              <a:off x="1973410" y="4088439"/>
              <a:ext cx="221499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/>
                <a:t>임성제</a:t>
              </a:r>
              <a:endParaRPr lang="en-US" altLang="ko-KR" sz="2400" b="1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BD05C27-9464-4B27-8F72-183ACCF17A4E}"/>
                </a:ext>
              </a:extLst>
            </p:cNvPr>
            <p:cNvSpPr/>
            <p:nvPr/>
          </p:nvSpPr>
          <p:spPr>
            <a:xfrm>
              <a:off x="1973409" y="4600050"/>
              <a:ext cx="2214993" cy="120032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DB </a:t>
              </a:r>
              <a:r>
                <a:rPr lang="ko-KR" altLang="en-US" dirty="0"/>
                <a:t>및 서버</a:t>
              </a:r>
              <a:endParaRPr lang="en-US" altLang="ko-KR" dirty="0"/>
            </a:p>
            <a:p>
              <a:pPr algn="ctr"/>
              <a:r>
                <a:rPr lang="ko-KR" altLang="en-US" dirty="0"/>
                <a:t>검색 페이지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모아보기</a:t>
              </a:r>
              <a:r>
                <a:rPr lang="ko-KR" altLang="en-US" dirty="0"/>
                <a:t> 페이지</a:t>
              </a:r>
              <a:endParaRPr lang="en-US" altLang="ko-KR" dirty="0"/>
            </a:p>
            <a:p>
              <a:pPr algn="ctr"/>
              <a:r>
                <a:rPr lang="ko-KR" altLang="en-US" dirty="0"/>
                <a:t>대륙 페이지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51640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8A685B53-DFFD-4321-8628-3BBC8CCB9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781" y="1171144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타이틀바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조선일보명조" panose="02030304000000000000" pitchFamily="18" charset="-127"/>
              </a:rPr>
              <a:t>검색창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F670E9-84E2-4AD4-B68E-EA2B7EAD3923}"/>
              </a:ext>
            </a:extLst>
          </p:cNvPr>
          <p:cNvCxnSpPr/>
          <p:nvPr/>
        </p:nvCxnSpPr>
        <p:spPr>
          <a:xfrm>
            <a:off x="226167" y="348324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EE215-00C8-48E0-94CC-8CCFDCBF9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55" y="222212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D6C967-BCD3-45A9-9927-1B63D87D18E6}"/>
              </a:ext>
            </a:extLst>
          </p:cNvPr>
          <p:cNvCxnSpPr/>
          <p:nvPr/>
        </p:nvCxnSpPr>
        <p:spPr>
          <a:xfrm>
            <a:off x="226167" y="1668762"/>
            <a:ext cx="44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5">
            <a:extLst>
              <a:ext uri="{FF2B5EF4-FFF2-40B4-BE49-F238E27FC236}">
                <a16:creationId xmlns:a16="http://schemas.microsoft.com/office/drawing/2014/main" id="{FC1D8F9F-FCD1-43FC-9015-2286C5CC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31" y="51663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ONE STEP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개발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FC6D13-B37D-4D55-88AA-0D6EC1E46B7F}"/>
              </a:ext>
            </a:extLst>
          </p:cNvPr>
          <p:cNvCxnSpPr/>
          <p:nvPr/>
        </p:nvCxnSpPr>
        <p:spPr>
          <a:xfrm>
            <a:off x="11540444" y="6007546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BE25172-B5B2-4ECE-A1C1-C54FCB7A6636}"/>
              </a:ext>
            </a:extLst>
          </p:cNvPr>
          <p:cNvSpPr/>
          <p:nvPr/>
        </p:nvSpPr>
        <p:spPr>
          <a:xfrm rot="5400000">
            <a:off x="11515613" y="5984750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F70B0A9-372E-4741-A97F-36F8CA7E6629}"/>
              </a:ext>
            </a:extLst>
          </p:cNvPr>
          <p:cNvSpPr/>
          <p:nvPr/>
        </p:nvSpPr>
        <p:spPr>
          <a:xfrm rot="16200000">
            <a:off x="11307136" y="6153328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AD3BBE-43E5-4DC3-A6D6-B1C369F8B161}"/>
              </a:ext>
            </a:extLst>
          </p:cNvPr>
          <p:cNvPicPr/>
          <p:nvPr/>
        </p:nvPicPr>
        <p:blipFill rotWithShape="1">
          <a:blip r:embed="rId2"/>
          <a:srcRect b="83991"/>
          <a:stretch/>
        </p:blipFill>
        <p:spPr>
          <a:xfrm>
            <a:off x="716731" y="3193808"/>
            <a:ext cx="10823712" cy="157263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D95420-B8D9-451C-97CD-9464205D3B16}"/>
              </a:ext>
            </a:extLst>
          </p:cNvPr>
          <p:cNvGrpSpPr/>
          <p:nvPr/>
        </p:nvGrpSpPr>
        <p:grpSpPr>
          <a:xfrm>
            <a:off x="2196910" y="1809672"/>
            <a:ext cx="1700176" cy="692272"/>
            <a:chOff x="2196910" y="1809672"/>
            <a:chExt cx="1700176" cy="692272"/>
          </a:xfrm>
        </p:grpSpPr>
        <p:sp>
          <p:nvSpPr>
            <p:cNvPr id="13" name="설명선: 굽은 선 12">
              <a:extLst>
                <a:ext uri="{FF2B5EF4-FFF2-40B4-BE49-F238E27FC236}">
                  <a16:creationId xmlns:a16="http://schemas.microsoft.com/office/drawing/2014/main" id="{283EE33F-6D49-4E2A-B481-028A71B2BEA4}"/>
                </a:ext>
              </a:extLst>
            </p:cNvPr>
            <p:cNvSpPr/>
            <p:nvPr/>
          </p:nvSpPr>
          <p:spPr>
            <a:xfrm>
              <a:off x="2196910" y="1819773"/>
              <a:ext cx="1700176" cy="682171"/>
            </a:xfrm>
            <a:prstGeom prst="borderCallout2">
              <a:avLst>
                <a:gd name="adj1" fmla="val 99601"/>
                <a:gd name="adj2" fmla="val 51852"/>
                <a:gd name="adj3" fmla="val 145346"/>
                <a:gd name="adj4" fmla="val 51628"/>
                <a:gd name="adj5" fmla="val 238032"/>
                <a:gd name="adj6" fmla="val -3300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설명선: 굽은 선 18">
              <a:extLst>
                <a:ext uri="{FF2B5EF4-FFF2-40B4-BE49-F238E27FC236}">
                  <a16:creationId xmlns:a16="http://schemas.microsoft.com/office/drawing/2014/main" id="{9071490A-D2E7-408F-99B2-93A59F6531AD}"/>
                </a:ext>
              </a:extLst>
            </p:cNvPr>
            <p:cNvSpPr/>
            <p:nvPr/>
          </p:nvSpPr>
          <p:spPr>
            <a:xfrm>
              <a:off x="2196910" y="1809672"/>
              <a:ext cx="1700176" cy="682171"/>
            </a:xfrm>
            <a:prstGeom prst="borderCallout2">
              <a:avLst>
                <a:gd name="adj1" fmla="val 99601"/>
                <a:gd name="adj2" fmla="val 51852"/>
                <a:gd name="adj3" fmla="val 145346"/>
                <a:gd name="adj4" fmla="val 51628"/>
                <a:gd name="adj5" fmla="val 257181"/>
                <a:gd name="adj6" fmla="val 3272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메인 페이지</a:t>
              </a:r>
            </a:p>
          </p:txBody>
        </p:sp>
      </p:grpSp>
      <p:sp>
        <p:nvSpPr>
          <p:cNvPr id="23" name="설명선: 굽은 선 22">
            <a:extLst>
              <a:ext uri="{FF2B5EF4-FFF2-40B4-BE49-F238E27FC236}">
                <a16:creationId xmlns:a16="http://schemas.microsoft.com/office/drawing/2014/main" id="{290F9602-5D40-4638-A93D-2E81786A72E5}"/>
              </a:ext>
            </a:extLst>
          </p:cNvPr>
          <p:cNvSpPr/>
          <p:nvPr/>
        </p:nvSpPr>
        <p:spPr>
          <a:xfrm>
            <a:off x="4690166" y="1819773"/>
            <a:ext cx="1928347" cy="682171"/>
          </a:xfrm>
          <a:prstGeom prst="borderCallout2">
            <a:avLst>
              <a:gd name="adj1" fmla="val 99601"/>
              <a:gd name="adj2" fmla="val 51852"/>
              <a:gd name="adj3" fmla="val 145346"/>
              <a:gd name="adj4" fmla="val 51628"/>
              <a:gd name="adj5" fmla="val 247607"/>
              <a:gd name="adj6" fmla="val 2376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모아보기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페이지</a:t>
            </a:r>
          </a:p>
        </p:txBody>
      </p:sp>
      <p:sp>
        <p:nvSpPr>
          <p:cNvPr id="27" name="설명선: 굽은 선 26">
            <a:extLst>
              <a:ext uri="{FF2B5EF4-FFF2-40B4-BE49-F238E27FC236}">
                <a16:creationId xmlns:a16="http://schemas.microsoft.com/office/drawing/2014/main" id="{1217D427-75A6-4882-8D4E-ED25CA253CD5}"/>
              </a:ext>
            </a:extLst>
          </p:cNvPr>
          <p:cNvSpPr/>
          <p:nvPr/>
        </p:nvSpPr>
        <p:spPr>
          <a:xfrm>
            <a:off x="1522593" y="5189238"/>
            <a:ext cx="1928347" cy="682171"/>
          </a:xfrm>
          <a:prstGeom prst="borderCallout2">
            <a:avLst>
              <a:gd name="adj1" fmla="val 12367"/>
              <a:gd name="adj2" fmla="val 45830"/>
              <a:gd name="adj3" fmla="val -73803"/>
              <a:gd name="adj4" fmla="val 45230"/>
              <a:gd name="adj5" fmla="val -196010"/>
              <a:gd name="adj6" fmla="val 1140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홈페이지 설명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설명선: 굽은 선 27">
            <a:extLst>
              <a:ext uri="{FF2B5EF4-FFF2-40B4-BE49-F238E27FC236}">
                <a16:creationId xmlns:a16="http://schemas.microsoft.com/office/drawing/2014/main" id="{90F47E21-3644-4057-A473-0134426623BE}"/>
              </a:ext>
            </a:extLst>
          </p:cNvPr>
          <p:cNvSpPr/>
          <p:nvPr/>
        </p:nvSpPr>
        <p:spPr>
          <a:xfrm>
            <a:off x="8888593" y="5637790"/>
            <a:ext cx="1928347" cy="682171"/>
          </a:xfrm>
          <a:prstGeom prst="borderCallout2">
            <a:avLst>
              <a:gd name="adj1" fmla="val 12367"/>
              <a:gd name="adj2" fmla="val 45830"/>
              <a:gd name="adj3" fmla="val -73803"/>
              <a:gd name="adj4" fmla="val 45230"/>
              <a:gd name="adj5" fmla="val -174733"/>
              <a:gd name="adj6" fmla="val -333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검색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548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5">
      <a:majorFont>
        <a:latin typeface="경기천년제목 Bold"/>
        <a:ea typeface="경기천년제목 Bold"/>
        <a:cs typeface=""/>
      </a:majorFont>
      <a:minorFont>
        <a:latin typeface="경기천년제목 Light"/>
        <a:ea typeface="경기천년제목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805</Words>
  <Application>Microsoft Office PowerPoint</Application>
  <PresentationFormat>와이드스크린</PresentationFormat>
  <Paragraphs>187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Arial</vt:lpstr>
      <vt:lpstr>_고양일산 L</vt:lpstr>
      <vt:lpstr>나눔고딕 ExtraBold</vt:lpstr>
      <vt:lpstr>경기천년제목 Bold</vt:lpstr>
      <vt:lpstr>경기천년제목 Light</vt:lpstr>
      <vt:lpstr>Office 테마</vt:lpstr>
      <vt:lpstr>웹프로그래밍 최종 발표</vt:lpstr>
      <vt:lpstr>뻐끔뻐끔</vt:lpstr>
      <vt:lpstr>뻐끔뻐끔의 역할 분담</vt:lpstr>
      <vt:lpstr>PowerPoint 프레젠테이션</vt:lpstr>
      <vt:lpstr>PowerPoint 프레젠테이션</vt:lpstr>
      <vt:lpstr>뻐끔뻐끔의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Sangeun</dc:creator>
  <cp:lastModifiedBy>류 채현</cp:lastModifiedBy>
  <cp:revision>55</cp:revision>
  <dcterms:created xsi:type="dcterms:W3CDTF">2020-11-09T13:11:08Z</dcterms:created>
  <dcterms:modified xsi:type="dcterms:W3CDTF">2020-11-29T10:13:45Z</dcterms:modified>
</cp:coreProperties>
</file>